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42" r:id="rId4"/>
    <p:sldMasterId id="2147483754" r:id="rId5"/>
    <p:sldMasterId id="2147483832" r:id="rId6"/>
    <p:sldMasterId id="2147484078" r:id="rId7"/>
    <p:sldMasterId id="2147484090" r:id="rId8"/>
    <p:sldMasterId id="2147484102" r:id="rId9"/>
    <p:sldMasterId id="2147484570" r:id="rId10"/>
    <p:sldMasterId id="2147484582" r:id="rId11"/>
    <p:sldMasterId id="2147484594" r:id="rId12"/>
    <p:sldMasterId id="2147484610" r:id="rId13"/>
    <p:sldMasterId id="2147484622" r:id="rId14"/>
    <p:sldMasterId id="2147484814" r:id="rId15"/>
    <p:sldMasterId id="2147484826" r:id="rId16"/>
    <p:sldMasterId id="2147484838" r:id="rId17"/>
    <p:sldMasterId id="2147484850" r:id="rId18"/>
    <p:sldMasterId id="2147484863" r:id="rId19"/>
  </p:sldMasterIdLst>
  <p:notesMasterIdLst>
    <p:notesMasterId r:id="rId37"/>
  </p:notesMasterIdLst>
  <p:handoutMasterIdLst>
    <p:handoutMasterId r:id="rId38"/>
  </p:handoutMasterIdLst>
  <p:sldIdLst>
    <p:sldId id="1835" r:id="rId20"/>
    <p:sldId id="1829" r:id="rId21"/>
    <p:sldId id="1426" r:id="rId22"/>
    <p:sldId id="1486" r:id="rId23"/>
    <p:sldId id="1766" r:id="rId24"/>
    <p:sldId id="1815" r:id="rId25"/>
    <p:sldId id="1819" r:id="rId26"/>
    <p:sldId id="1824" r:id="rId27"/>
    <p:sldId id="1831" r:id="rId28"/>
    <p:sldId id="1826" r:id="rId29"/>
    <p:sldId id="1834" r:id="rId30"/>
    <p:sldId id="1805" r:id="rId31"/>
    <p:sldId id="1830" r:id="rId32"/>
    <p:sldId id="1827" r:id="rId33"/>
    <p:sldId id="1832" r:id="rId34"/>
    <p:sldId id="1822" r:id="rId35"/>
    <p:sldId id="1769" r:id="rId3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ya Dotson" initials="MD" lastIdx="51" clrIdx="0"/>
  <p:cmAuthor id="2" name="Abednego Musau" initials="AM" lastIdx="6" clrIdx="1"/>
  <p:cmAuthor id="3" name="Marya Plotkin" initials="MP" lastIdx="14" clrIdx="2">
    <p:extLst>
      <p:ext uri="{19B8F6BF-5375-455C-9EA6-DF929625EA0E}">
        <p15:presenceInfo xmlns:p15="http://schemas.microsoft.com/office/powerpoint/2012/main" userId="b6d9cf0f024cc4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AF4"/>
    <a:srgbClr val="646EA7"/>
    <a:srgbClr val="A7BAE8"/>
    <a:srgbClr val="027F85"/>
    <a:srgbClr val="27ABB9"/>
    <a:srgbClr val="26CAD3"/>
    <a:srgbClr val="EDA138"/>
    <a:srgbClr val="305B75"/>
    <a:srgbClr val="E4FFD9"/>
    <a:srgbClr val="CCD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93237" autoAdjust="0"/>
  </p:normalViewPr>
  <p:slideViewPr>
    <p:cSldViewPr snapToGrid="0">
      <p:cViewPr varScale="1">
        <p:scale>
          <a:sx n="68" d="100"/>
          <a:sy n="68" d="100"/>
        </p:scale>
        <p:origin x="798" y="90"/>
      </p:cViewPr>
      <p:guideLst/>
    </p:cSldViewPr>
  </p:slideViewPr>
  <p:outlineViewPr>
    <p:cViewPr>
      <p:scale>
        <a:sx n="33" d="100"/>
        <a:sy n="33" d="100"/>
      </p:scale>
      <p:origin x="0" y="-43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commentAuthors" Target="commentAuthors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948E9-2F07-41B5-9924-846A91E21A43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43C39-A433-4553-8FA4-9B6B5CE12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89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852638-A5D7-CB41-87DD-90DC8CD2D7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D2855-8599-0047-B151-8AE1CF6FC0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7EF254-5F05-AB45-B6E9-EF929F8AD3D6}" type="datetimeFigureOut">
              <a:rPr lang="en-US"/>
              <a:pPr>
                <a:defRPr/>
              </a:pPr>
              <a:t>7/22/2019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831C76-CA8E-4C40-9840-8FD4256A5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13D3362-A2BB-774E-9C2D-434F155FA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FEB03-A64D-2745-93F5-BD3E5B49BE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12D56-B863-F947-80DD-ABABBCF9B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6D5464-6E82-1B47-B538-3ED7F7229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6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253024B-6B53-E241-9E09-6498363182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174C22D2-9F0A-FC4E-8AED-F32EA6E92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2B47E441-6775-7142-B08B-4C7FF3402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A37783-A7D3-9149-8775-175906BA2BE5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3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6D5464-6E82-1B47-B538-3ED7F7229B2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8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6D5464-6E82-1B47-B538-3ED7F7229B2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6D5464-6E82-1B47-B538-3ED7F7229B2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6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01D9B6D-FC6D-7D4A-BE01-E7249FF36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7813"/>
            <a:ext cx="121920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FD8977-25D3-DF43-B67A-1677F4343642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4925E-3B29-794D-BCC9-C4BFB5B46DA5}"/>
              </a:ext>
            </a:extLst>
          </p:cNvPr>
          <p:cNvSpPr/>
          <p:nvPr userDrawn="1"/>
        </p:nvSpPr>
        <p:spPr>
          <a:xfrm>
            <a:off x="-13111163" y="1982788"/>
            <a:ext cx="8837613" cy="1192212"/>
          </a:xfrm>
          <a:prstGeom prst="rect">
            <a:avLst/>
          </a:prstGeom>
          <a:solidFill>
            <a:srgbClr val="BAC7E9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1333D1-ED9E-8043-AE0C-727A6548CD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2126-4578-F449-9F73-3898456A5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85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AEC4FE9-CE70-1D49-A208-8167432E1D7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DFC07-85FB-5447-92BC-5D1026AEF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653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38BF45-9EEC-094D-8255-DE37C50A7F3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94039-EDCF-6E43-A7B7-FEA9DEB3B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792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A11FE0-FE97-AF4A-A0CE-F34297649B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78569-B3BB-E449-A22E-ED11E279E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689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033181-5CEC-0B43-BBC3-8D8E067AAD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DC51F-B313-B24F-9C69-8C6CE1CE5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005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09B13A0-0D47-D649-B0A6-C9207CBB1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7813"/>
            <a:ext cx="121920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06FB59-351C-0945-BC2F-0F0D245F0988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3483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3F6934-3428-A145-972B-8E0F2D780E3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B845-8BAD-EA41-A3E4-5206535DA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477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D8A0F7-BE26-EB44-9ED1-C5943974750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9C45C-298D-AF4D-97EF-537C96802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814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209FFB-3F38-2E4F-B5D9-DA2943932D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35ED9-5DDE-ED4E-A273-F3716D388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769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4495A9-C593-E84F-B2F6-5E355420A7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FC5A1-68B7-E544-A84B-EAD7E2454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435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94F8C97-F686-0543-9C9D-E7BD71AD581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303B4-1A70-AB49-BB22-B7A368251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CFAAA5E-6121-3242-A030-F2C6033B55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99C8E-FDA1-6344-A5D4-7997AC6E3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30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EE62644-C0C5-CF45-B692-6B16E3EA3C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4BF3E-0275-9641-8767-2254D76BD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855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839142-A81B-3748-AA45-C66F4EA99B7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A78E-C9EB-4245-B99D-1255FEC1A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98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7BB2A8-A789-8348-BAB4-B28820F91C9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62D87-51B5-934E-ABC0-1D2B91F9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400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A38A51-A5D3-2842-A4EC-79B94B667D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436A1-0053-2540-9F07-F82768523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625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7ACF89-CDC8-3742-A365-E417F62B2E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4793-E7DF-3A47-90EA-E2364C39B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75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C1484F06-E378-0B47-BCD9-B4B5C0B82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7813"/>
            <a:ext cx="121920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A828CE-92E7-2D49-A738-C24A0513DA71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40069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B1DEED-B079-D04F-BE94-B32F51FE10D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A66C3-086E-F847-BC2C-10FAE30C9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00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AC83D2-83F3-1C48-BF67-5895C57DFF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9175-99E5-284F-889B-66517356F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133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8CF243-F748-D64C-86C2-83495E1C0B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452E-5A50-2E42-A019-D03C2AF68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123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47B611-6CDE-194B-9914-9E3122970D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3804-61DB-4548-AF51-FE461CBDE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20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0AAF870-8DEA-A94D-A35E-6CC742AD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4A812B-D454-7647-9A40-15BBE544CE52}"/>
              </a:ext>
            </a:extLst>
          </p:cNvPr>
          <p:cNvSpPr/>
          <p:nvPr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0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0" y="3888163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737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537BEBA-7A14-9C4B-95FE-0F1F0E126A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F70E5-6F91-FD48-B194-1D315C37E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458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37F9B67-A915-494E-9127-4DBB22968BB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6E132-1D6A-504C-8CEF-78C2FB420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639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742480-1C70-1B4F-966C-13CD43413EC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76293-CCF3-0C4C-B28D-12AD53E29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214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B4CD6C-C644-0A44-9C33-23D259DAE4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3F0B-8875-0746-BF0C-8CA053990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817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D5D901-462F-0444-8D56-FECABE6DAC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CD164-11C6-F74D-AD22-95EF45FD4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179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1816DC-BC62-334B-99B4-610644821A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C20E5-727C-0644-9225-72F26649A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21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CE3112AD-0466-F047-9B7B-8E85BCD92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93664F-3E8B-8848-8413-4D8675E04B35}"/>
              </a:ext>
            </a:extLst>
          </p:cNvPr>
          <p:cNvSpPr/>
          <p:nvPr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0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0" y="3888163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755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742950" indent="-285750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32BD76-F332-804F-A3A7-F4ABD74F88F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CED00-5CC2-F44B-AA81-3E3A96432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294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A0E691-9106-9C42-9745-DEA4E5A32C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6DD1-5667-E843-B9E1-61519C6C4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475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3C8D4A7-1BA9-9D4E-A86D-0901A6B3052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43051-1E05-7C4E-B0D9-B1F5D1683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28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742950" indent="-285750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B6A5D1-C0CE-8C45-A5FF-1F8DEFECC0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9B91F-7EF8-4F44-9BF3-9BDF751B0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85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7ED0C0-4C04-0248-ACA3-9BC597BDFC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B1CB-3F5A-A14D-A290-F712C883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665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469802F-9A15-2142-9FB7-C3B0B44694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7E70F-296D-FE44-AD47-FA64C90F7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133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C4F1527-E112-8946-A7A1-802BEB72549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26FF4-5FAE-4F4E-86C4-9C87F55A1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09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1C2D1BE-AF2A-8F4A-BF62-947E9519DFC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A2E7F-3B71-3345-8486-EBF8BC93F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44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DA563C-267D-F74F-8760-EB5E676211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4F48A-DE63-D74D-BECD-16E97D043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243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8186A14-6EBA-5448-ACE5-3CB77AB171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9C4DA-D372-5148-AE2C-E27EBA27A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57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8C8F7F3-29C8-2440-AEDB-80F633277D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0CF2D-9A8B-884D-BD76-E2B051C26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097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3619A0-04DE-454E-8F00-446B61AC9FC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1DD4A-D3F3-9246-87FE-10ACA4866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347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969E51-3EC2-1043-92CC-C932EC088B2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BA8C9-560F-0243-A655-E11A7AF9B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387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 n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F0286-DA9A-A042-838A-05E606825C4B}"/>
              </a:ext>
            </a:extLst>
          </p:cNvPr>
          <p:cNvCxnSpPr/>
          <p:nvPr/>
        </p:nvCxnSpPr>
        <p:spPr>
          <a:xfrm>
            <a:off x="958850" y="6465888"/>
            <a:ext cx="17764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0AF2F2-8B05-7F42-AFCB-58EEEEA0D18A}"/>
              </a:ext>
            </a:extLst>
          </p:cNvPr>
          <p:cNvSpPr txBox="1">
            <a:spLocks/>
          </p:cNvSpPr>
          <p:nvPr/>
        </p:nvSpPr>
        <p:spPr>
          <a:xfrm>
            <a:off x="11064875" y="6551613"/>
            <a:ext cx="407988" cy="306387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0EF50EE-FF08-114E-B1DF-096678F55DE1}" type="slidenum">
              <a:rPr lang="en-AU" smtClean="0">
                <a:solidFill>
                  <a:srgbClr val="305B75">
                    <a:tint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dirty="0">
              <a:solidFill>
                <a:srgbClr val="305B75">
                  <a:tint val="75000"/>
                </a:srgb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BF9F4-2D43-E04D-A9D7-1B1E8169A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6525" y="422275"/>
            <a:ext cx="11763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AU" altLang="en-US" sz="800" dirty="0" err="1">
                <a:solidFill>
                  <a:srgbClr val="57A0CE"/>
                </a:solidFill>
                <a:latin typeface="Helvetica" panose="020B0604020202020204" pitchFamily="34" charset="0"/>
              </a:rPr>
              <a:t>ThinkPlace</a:t>
            </a:r>
            <a:endParaRPr lang="en-AU" altLang="en-US" sz="800" b="1" dirty="0">
              <a:solidFill>
                <a:srgbClr val="305B75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EF1EB-73F8-314F-A44B-C0284F51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6551613"/>
            <a:ext cx="87376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AU" altLang="en-US" sz="800" b="1" dirty="0" err="1">
                <a:solidFill>
                  <a:srgbClr val="305B75"/>
                </a:solidFill>
              </a:rPr>
              <a:t>Jilinde</a:t>
            </a:r>
            <a:r>
              <a:rPr lang="en-AU" altLang="en-US" sz="800" b="1" dirty="0">
                <a:solidFill>
                  <a:srgbClr val="305B75"/>
                </a:solidFill>
              </a:rPr>
              <a:t> </a:t>
            </a:r>
            <a:r>
              <a:rPr lang="en-AU" altLang="en-US" sz="800" b="1" dirty="0">
                <a:solidFill>
                  <a:srgbClr val="305B75"/>
                </a:solidFill>
                <a:latin typeface="Helvetica" panose="020B0604020202020204" pitchFamily="34" charset="0"/>
              </a:rPr>
              <a:t>Project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BA6E6-0FE2-6048-B8BF-E411D7CEC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83E9C-D5B4-894A-9196-FF9943AE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00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5EB4A0-ACB8-5645-BCAB-ABE8036987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C0F87-8571-F34F-BE98-1D5516F63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298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838201" y="6176963"/>
            <a:ext cx="10515600" cy="315912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Source Sans Pro Regular" charset="0"/>
                <a:ea typeface="Source Sans Pro Regular" charset="0"/>
                <a:cs typeface="Source Sans Pro Regular" charset="0"/>
              </a:defRPr>
            </a:lvl1pPr>
            <a:lvl2pPr>
              <a:defRPr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ontserrat Semi Bold" charset="0"/>
                <a:ea typeface="Montserrat Semi Bold" charset="0"/>
                <a:cs typeface="Montserrat S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F1ED-DE4C-F44A-BC7D-B51673195B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5613" y="6492875"/>
            <a:ext cx="2743200" cy="365125"/>
          </a:xfrm>
        </p:spPr>
        <p:txBody>
          <a:bodyPr rtlCol="0"/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1B70BC"/>
                </a:solidFill>
                <a:latin typeface="Source Sans Pro Regular" charset="0"/>
                <a:ea typeface="Source Sans Pro Regular" charset="0"/>
                <a:cs typeface="Source Sans Pro Regular" charset="0"/>
              </a:defRPr>
            </a:lvl1pPr>
          </a:lstStyle>
          <a:p>
            <a:pPr>
              <a:defRPr/>
            </a:pPr>
            <a:fld id="{25283C40-B3C6-9246-955C-611ACE1B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800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6BB5F8B-4029-264F-BE02-39396F31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7DB2F4-9318-E745-9CCB-9AB934288D3A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5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22724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557213" indent="-214313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D58BB5-260A-E648-AA91-7007B274361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C4DD-B579-B948-B1A3-96074B436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587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5F4BFB-018B-EF4F-A7C9-D619E2A20E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E521F-D6A1-FC47-A27B-8778C1663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646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666A87-7904-D24B-B8C0-D023A29733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773F-87D2-A446-976E-3E9ACAF2B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760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8A5AD4-1CA8-F540-A0C7-798DA00B5B2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7F2D7-816F-854B-A391-DBD4F27CD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459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688CA3C-1B48-C845-AC13-1B58007978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7489B-CEBE-D04D-925E-46BA70A2E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013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8BFCE0F-8E62-DC43-A62C-6444467C0D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F38E3-3F26-9345-829E-8B8993560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19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0CA7BB-76DD-9146-941E-6E774A00F3E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7A411-FBE6-F247-AA48-95F0731E4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31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924AE2-9107-C645-AC64-4F5E6B659E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D3B88-9713-3A4F-8692-CB65249C2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24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24745B-49AF-364B-9068-49F977D41F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A6539-C21E-7146-8E14-0179F5F0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323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BC81AF-F814-3B41-A86D-96A350E30FC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94C3E-926A-7F40-9CB3-D9C544C7A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080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7F1E9A-B9FE-F549-A8A6-1582F3D55DB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83C5C-BB15-7F48-A713-5EA2C67A6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343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F30482D-F0B4-D34E-9458-136C13FD08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7813"/>
            <a:ext cx="121920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235C4F-DC9C-7E48-9411-BA932C805DC9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0562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D0AD870-D6A6-0A4D-84F4-B4C9822D377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C2D8D-F82C-5D46-8186-B9FE32CDD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91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CC8621-0D89-524A-B065-2915C43489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CF53-CCB6-7042-BD68-624938ABE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231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4F36CD-F1BD-864F-A042-4EA4C40AAD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466D-DC68-5B49-9BA3-6BB9199DF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263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F0160-146C-2948-86FB-DD2D8362C15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2FE1-69A4-3442-B03D-91449C9E0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571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5509E90-70A9-2843-8066-E2A72A9925A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C9AA-53FD-F248-A43C-E84670B47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70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20DAC37-21DF-E547-8E91-A88E0EA556B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F2060-A881-6C44-9CD8-C88209E06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955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F8A9F5-A150-E04B-A522-DB0C86A641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31205-B6F3-3C4C-8A0C-BF73DA718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94A46-52A3-B545-A1DD-503E8C01B73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9E39B-AFE1-BD4D-8058-2B25A1D98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664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12FCF2-6707-D748-84A8-A8DB9512EA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02FC4-7248-914E-9980-1B5CB1EDE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183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4900A6-F169-0749-AA59-4090571B69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E9534-02E1-3C46-9B78-5C75B825D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185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349194-12CA-AB49-A454-B49C903FE9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6E4F3-A417-FD4F-8FCF-B7274DB59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39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7813"/>
            <a:ext cx="121920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B60E6C-73C6-2749-BF6A-46B7EE2CC86A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5122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75BB2-D17A-4A88-8FF8-F7AFA151E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148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0BF7B-A721-4DD5-BEF0-3DA447814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029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69B77-0611-4D6C-B5FF-0FABB87C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032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29A7F-B251-49A9-B29C-58CEB77E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772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B1D85-248C-4D4B-A9E7-476EA94BC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203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41A3A-6622-4AF7-BA3B-A463724AF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9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E411124-6254-FA48-BBA1-D0903583EF2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3A4DD-32B4-3041-84B1-F8B59681F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50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7056-834B-4E37-B2BD-959F82CBF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563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D85E9-FA0E-4CC3-A771-12AA9959F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125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1ECE7-F0EE-44E2-9BC7-73296B8F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64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EF53-7D01-48C2-BF87-6C18761CA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4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790393"/>
            <a:ext cx="12192000" cy="15381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3908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810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692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67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991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19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F8D0FE3-AB9B-6546-9509-CAE662E28CA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266EE-9EEB-B448-BC8B-1C5FA22FA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500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329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485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219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554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641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790393"/>
            <a:ext cx="12192000" cy="15381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0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0" y="3888163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3334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742950" indent="-285750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875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552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287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40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95B80E6-1FE2-E84B-8F16-26D195C9D66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F77A7-DE6D-DC4C-AFF1-4B792631C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5288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93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312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142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3444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37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71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790393"/>
            <a:ext cx="12192000" cy="15381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544756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220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971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6547AD-1BCE-B048-A135-7A359F03BB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888BF-5389-B24A-9A07-1F6D8FDD1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33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14931F-9753-B04D-9E22-1FCC4B5CB13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C191D-0070-F742-83EB-2FD68C5C3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352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8116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0085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4104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542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8666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280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5794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n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/>
          </p:cNvPr>
          <p:cNvCxnSpPr/>
          <p:nvPr userDrawn="1"/>
        </p:nvCxnSpPr>
        <p:spPr>
          <a:xfrm>
            <a:off x="959339" y="6465888"/>
            <a:ext cx="177604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/>
          </p:cNvPr>
          <p:cNvSpPr txBox="1">
            <a:spLocks/>
          </p:cNvSpPr>
          <p:nvPr userDrawn="1"/>
        </p:nvSpPr>
        <p:spPr>
          <a:xfrm>
            <a:off x="11064633" y="6551616"/>
            <a:ext cx="408353" cy="306387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FE3721-64DE-3642-9A2A-E14CA86318FC}" type="slidenum">
              <a:rPr lang="en-AU" sz="650" smtClean="0">
                <a:solidFill>
                  <a:srgbClr val="305B75">
                    <a:tint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sz="650">
              <a:solidFill>
                <a:srgbClr val="305B75">
                  <a:tint val="75000"/>
                </a:srgbClr>
              </a:solidFill>
            </a:endParaRPr>
          </a:p>
        </p:txBody>
      </p:sp>
      <p:sp>
        <p:nvSpPr>
          <p:cNvPr id="4" name="TextBox 3">
            <a:extLst/>
          </p:cNvPr>
          <p:cNvSpPr txBox="1">
            <a:spLocks noChangeArrowheads="1"/>
          </p:cNvSpPr>
          <p:nvPr userDrawn="1"/>
        </p:nvSpPr>
        <p:spPr bwMode="auto">
          <a:xfrm>
            <a:off x="10296771" y="422275"/>
            <a:ext cx="117621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488"/>
              </a:spcBef>
              <a:spcAft>
                <a:spcPts val="488"/>
              </a:spcAft>
              <a:defRPr/>
            </a:pPr>
            <a:r>
              <a:rPr lang="en-AU" altLang="en-US" sz="650">
                <a:solidFill>
                  <a:srgbClr val="57A0CE"/>
                </a:solidFill>
                <a:latin typeface="Helvetica" panose="020B0604020202020204" pitchFamily="34" charset="0"/>
              </a:rPr>
              <a:t>ThinkPlace</a:t>
            </a:r>
            <a:endParaRPr lang="en-AU" altLang="en-US" sz="650" b="1">
              <a:solidFill>
                <a:srgbClr val="305B75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TextBox 4">
            <a:extLst/>
          </p:cNvPr>
          <p:cNvSpPr txBox="1">
            <a:spLocks noChangeArrowheads="1"/>
          </p:cNvSpPr>
          <p:nvPr userDrawn="1"/>
        </p:nvSpPr>
        <p:spPr bwMode="auto">
          <a:xfrm>
            <a:off x="959339" y="6551616"/>
            <a:ext cx="87376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488"/>
              </a:spcBef>
              <a:spcAft>
                <a:spcPts val="488"/>
              </a:spcAft>
              <a:defRPr/>
            </a:pPr>
            <a:r>
              <a:rPr lang="en-AU" altLang="en-US" sz="650" b="1" err="1">
                <a:solidFill>
                  <a:srgbClr val="305B75"/>
                </a:solidFill>
              </a:rPr>
              <a:t>Jilinde</a:t>
            </a:r>
            <a:r>
              <a:rPr lang="en-AU" altLang="en-US" sz="650" b="1">
                <a:solidFill>
                  <a:srgbClr val="305B75"/>
                </a:solidFill>
              </a:rPr>
              <a:t> </a:t>
            </a:r>
            <a:r>
              <a:rPr lang="en-AU" altLang="en-US" sz="650" b="1">
                <a:solidFill>
                  <a:srgbClr val="305B75"/>
                </a:solidFill>
                <a:latin typeface="Helvetica" panose="020B0604020202020204" pitchFamily="34" charset="0"/>
              </a:rPr>
              <a:t>Project Update</a:t>
            </a: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E153C-D5B9-244D-97C9-901B8FB0724C}" type="slidenum">
              <a:rPr lang="en-AU">
                <a:solidFill>
                  <a:srgbClr val="305B75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921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7476"/>
            <a:ext cx="12192000" cy="721196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790393"/>
            <a:ext cx="12192000" cy="15381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09729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42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9621FF-80B2-264C-9539-70CCCF2E85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C2C16-73FC-7143-AFB4-547F1777C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901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667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398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7515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3027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0202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723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0422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380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4B27-0A7C-4795-9270-844020F4A88D}" type="slidenum">
              <a:rPr lang="en-US" smtClean="0">
                <a:solidFill>
                  <a:srgbClr val="305B75"/>
                </a:solidFill>
              </a:rPr>
              <a:pPr/>
              <a:t>‹#›</a:t>
            </a:fld>
            <a:endParaRPr lang="en-US">
              <a:solidFill>
                <a:srgbClr val="305B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35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17219A5-4A00-4547-93EB-74C52B3490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A803-01FB-CF4C-8C8D-9BBA6D4F7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6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85A718-8B7B-B442-85FE-3A3129CCE9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50003-5393-1842-81E2-0DE015827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4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E6DCCC-B4BE-DE48-97E8-FD0323357C9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9A79D-4574-1A42-84C8-7C48677D8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4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 n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9C52B4-FF2C-5D4C-B73D-AD5C50AD2C56}"/>
              </a:ext>
            </a:extLst>
          </p:cNvPr>
          <p:cNvCxnSpPr/>
          <p:nvPr/>
        </p:nvCxnSpPr>
        <p:spPr>
          <a:xfrm>
            <a:off x="958850" y="6465888"/>
            <a:ext cx="17764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A45A91E-1EDF-7744-864C-442BBA040257}"/>
              </a:ext>
            </a:extLst>
          </p:cNvPr>
          <p:cNvSpPr txBox="1">
            <a:spLocks/>
          </p:cNvSpPr>
          <p:nvPr/>
        </p:nvSpPr>
        <p:spPr>
          <a:xfrm>
            <a:off x="11064875" y="6551613"/>
            <a:ext cx="407988" cy="306387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B8D70B7-8282-C74B-AE72-28B9C23EA972}" type="slidenum">
              <a:rPr lang="en-AU" smtClean="0">
                <a:solidFill>
                  <a:srgbClr val="305B75">
                    <a:tint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dirty="0">
              <a:solidFill>
                <a:srgbClr val="305B75">
                  <a:tint val="75000"/>
                </a:srgb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FE58A-5643-3D4E-BCFA-8E04DE02F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6525" y="422275"/>
            <a:ext cx="11763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AU" altLang="en-US" sz="800" dirty="0" err="1">
                <a:solidFill>
                  <a:srgbClr val="57A0CE"/>
                </a:solidFill>
                <a:latin typeface="Helvetica" panose="020B0604020202020204" pitchFamily="34" charset="0"/>
              </a:rPr>
              <a:t>ThinkPlace</a:t>
            </a:r>
            <a:endParaRPr lang="en-AU" altLang="en-US" sz="800" b="1" dirty="0">
              <a:solidFill>
                <a:srgbClr val="305B75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091F9-E73B-2046-BBB8-250EA071F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6551613"/>
            <a:ext cx="87376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AU" altLang="en-US" sz="800" b="1" dirty="0" err="1">
                <a:solidFill>
                  <a:srgbClr val="305B75"/>
                </a:solidFill>
              </a:rPr>
              <a:t>Jilinde</a:t>
            </a:r>
            <a:r>
              <a:rPr lang="en-AU" altLang="en-US" sz="800" b="1" dirty="0">
                <a:solidFill>
                  <a:srgbClr val="305B75"/>
                </a:solidFill>
              </a:rPr>
              <a:t> </a:t>
            </a:r>
            <a:r>
              <a:rPr lang="en-AU" altLang="en-US" sz="800" b="1" dirty="0">
                <a:solidFill>
                  <a:srgbClr val="305B75"/>
                </a:solidFill>
                <a:latin typeface="Helvetica" panose="020B0604020202020204" pitchFamily="34" charset="0"/>
              </a:rPr>
              <a:t>Project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53B8C-D6BD-454D-8AB9-D46D4B0CC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74EB-A6B7-E347-9544-36ADDEA03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76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838201" y="6176963"/>
            <a:ext cx="10515600" cy="315912"/>
          </a:xfrm>
          <a:prstGeom prst="rect">
            <a:avLst/>
          </a:prstGeom>
        </p:spPr>
        <p:txBody>
          <a:bodyPr/>
          <a:lstStyle>
            <a:lvl1pPr>
              <a:defRPr sz="1050" b="0" i="0">
                <a:latin typeface="Source Sans Pro Regular" charset="0"/>
                <a:ea typeface="Source Sans Pro Regular" charset="0"/>
                <a:cs typeface="Source Sans Pro Regular" charset="0"/>
              </a:defRPr>
            </a:lvl1pPr>
            <a:lvl2pPr>
              <a:defRPr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ontserrat Semi Bold" charset="0"/>
                <a:ea typeface="Montserrat Semi Bold" charset="0"/>
                <a:cs typeface="Montserrat Semi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405AD-F3BD-E146-81E3-076432F779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5613" y="6492875"/>
            <a:ext cx="2743200" cy="365125"/>
          </a:xfrm>
        </p:spPr>
        <p:txBody>
          <a:bodyPr rtlCol="0"/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1B70BC"/>
                </a:solidFill>
                <a:latin typeface="Source Sans Pro Regular" charset="0"/>
                <a:ea typeface="Source Sans Pro Regular" charset="0"/>
                <a:cs typeface="Source Sans Pro Regular" charset="0"/>
              </a:defRPr>
            </a:lvl1pPr>
          </a:lstStyle>
          <a:p>
            <a:pPr>
              <a:defRPr/>
            </a:pPr>
            <a:fld id="{772936AC-04D4-3749-ABBD-934B3EBE6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04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35129E2-358B-B847-86F8-4F889B5EE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ED6000-B694-3E4F-8301-71E2F24A0623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5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118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557213" indent="-214313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923EF8-298B-A64E-A9F6-A730A0244E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14360-5797-5146-ACE4-29A2BA669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81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66EB93-B21B-C749-8250-2ADAB33D1C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74B96-2A7F-A74C-98C3-F0BFF8261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5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1F3BE5B-25F7-A74C-BDD1-2626FD75C0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6E7AA-994F-114C-BB54-C5C21F56F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31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70F66A-F4E2-964D-8559-E5689957282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DF8B6-9E4C-2349-903F-A422FA8EB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24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90391-EC12-4546-8954-E7DCB32C676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F41C0-307A-4C44-B142-D4F4A1D8F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53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D73AE57-200D-5341-BB4D-5EE14C1A85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A7E14-7AB0-B44F-A475-D6B244141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09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CE430E2-4444-E746-93FC-7A72D82075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1F67-4C60-A04B-9D16-E0A113415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38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C11B57-02C6-8F46-8E4A-B4A3A5590E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66DF4-B864-A745-9B20-21AAA4067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96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59A846-4BC2-3E48-A970-5CED7322A7D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F3B71-2FC5-3348-B2F3-53F72DB6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74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273A6F-C8F1-8B4D-8B0D-9DD3704433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513C2-8107-984B-ACC0-8C3AE9316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66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FB7067-A0AC-E54F-A7DC-93292B52A5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4C49A-16F2-B24F-A5BB-C5DBDA8D2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79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90400EB-D50E-D649-8981-684736A46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C00F8E-85DA-5445-9A1D-1010A6F948CB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5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101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557213" indent="-214313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7A778B-9AD0-5845-81EC-CDB9D455BC6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E56B0-F74E-CF40-AA02-AEA73C2C8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E31567-918E-524A-889B-0E0F60E3D1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CE25-1D8B-204C-AA5F-AAE915736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26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353FBE-7273-0B42-9F42-EB488AF127D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91610-3506-A845-B516-A7326A601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59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A00F11-0E31-884A-977F-BE60E1C0620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47B6F-2A8F-684D-9D68-8691363EC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04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C9D47-4196-A045-B296-CE94325E8A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155B7-92BB-8F4B-A0BE-1BB4B5EEB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19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A170504-D56C-EB48-97F1-F4BA48F2E9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41FEF-BA91-CB40-BB6E-224B9A8B4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92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5361E99-9A07-C340-8E7B-06B3F1C7BA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34EF1-A569-3A41-972A-843BC8A86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69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A54BA7-9919-7C4F-B6B5-6B0B12D809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2B683-5D89-2343-A89F-4B085D160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73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ED4EAA-4245-9945-8F9F-63D23A9643A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E446-86B0-D24F-84BA-2B84EB2E8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12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D6AAC2-D586-C641-AA23-5C30922C8C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22B0E-6C98-DB47-A389-54DB75AC5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338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0F2959-9D00-FE4A-8AE0-3345F3111A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6F407-54BD-D34D-B6CD-612970B40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2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A88DB81-6E31-BB4B-9510-1044A96E0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7813"/>
            <a:ext cx="121920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97C7CE-FD35-DA4F-9614-29127AC26C7E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61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737FF-9801-B64E-A914-2E13FEC98D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9E6B3-1FA5-1B4C-8B47-F255ADDE0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801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5EF16C-B896-9A40-8F20-FB06C80A23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3FCD0-8EA2-8249-BCE7-26CDD53E2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61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5968E5-9C6F-0B45-B1C3-494FE30097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5AA38-81C7-AF47-A773-5DDC854AB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21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1BF556-8225-2943-9F0E-06DF218BCC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86498-69BB-9948-AAEC-4F0EF60E6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35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39C3F-F9E5-6948-BF2B-5CEA53100F0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A930F-43C8-5648-AE06-FB0E2FC37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44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979C00F-171E-014B-A235-4D6A5C0D9AC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33E45-1FAB-2F4C-A366-C836A53BE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2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2B8CC07-2260-1540-87AE-F624C497C40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63415-9394-D947-AFFB-0FA8A037E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50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642D1A-511A-7C4E-A3A7-D842BD9EBA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84FEA-A30B-5A4E-908B-EAC2CE932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46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B10CB9-47CB-9E42-9E0D-A7F3F1DFF7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7DB4-3B13-5648-968F-DA58F3293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917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2258BD-555B-D347-830F-5A93E8F5CC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D52AE-5DD4-8047-83B3-5A044CA8C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38A4B8-66EE-EB4F-9060-67E598347E0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18C51-1266-C942-BD8A-FD3A0E442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2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5B17362-CCD9-5842-9107-8B59447F2D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1CFD4-052C-FB4B-9E87-915B63A3F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78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52C6460-920E-D04A-85A0-A6AC8A7D0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9AB06F-0FB6-7948-A773-9369F4934C65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5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4401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557213" indent="-214313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A417E9-AB22-0A47-89D0-4D7CC21B69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FC893-69BF-8E41-B90F-6272B1B93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47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A27727-0F3A-5344-AB96-F0DCE8B6CD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DB7C6-504C-884E-AB72-208E7AF04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30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998FE4-AAD9-3A4C-8EB9-1BD1AE134C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E48B4-E705-3C45-91E4-7E592E851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67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EAF225-2FC5-9047-9A30-98E225D3C8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498A-442C-5346-8344-1D46DF9B2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3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1B9F8DD-6B4E-C140-ADFA-56093D60A4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E760-D205-ED43-98EA-856E07FCE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99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0B760B9-1893-F64B-9902-2A300EF2A9E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1770E-1B79-0B4F-84F4-BA1D6E5B6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56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498A0B-7342-2D42-A1EF-33362D23FA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E39EA-4FF4-3A4E-96C1-2F9C738DC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266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112A71-E402-0A4F-87E5-FAC24B2344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2B122-814B-534D-9319-3B018C017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07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05366A-7D28-694A-A1B8-DC05BB3F68A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9BFC2-9EC7-7548-9592-7EF3014DB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1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AC3FC6-03DA-1B46-B0D4-B1A6E85B929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6DA0-3810-7E4E-B5EB-856C2920F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8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FF442D-D065-2543-942A-9AC37D2225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B2888-EE49-9641-8803-D999B24F2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849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B7ABA68-7C35-474E-BAF0-26E85892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87" b="6630"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448B71-5B8D-7242-BE87-9554BD6FC278}"/>
              </a:ext>
            </a:extLst>
          </p:cNvPr>
          <p:cNvSpPr/>
          <p:nvPr userDrawn="1"/>
        </p:nvSpPr>
        <p:spPr>
          <a:xfrm>
            <a:off x="3657600" y="1600197"/>
            <a:ext cx="8534399" cy="1630817"/>
          </a:xfrm>
          <a:prstGeom prst="rect">
            <a:avLst/>
          </a:prstGeom>
          <a:gradFill>
            <a:gsLst>
              <a:gs pos="0">
                <a:schemeClr val="bg1"/>
              </a:gs>
              <a:gs pos="35000">
                <a:schemeClr val="bg1"/>
              </a:gs>
              <a:gs pos="100000">
                <a:schemeClr val="bg1">
                  <a:alpha val="7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885218"/>
            <a:ext cx="10566400" cy="1165225"/>
          </a:xfrm>
        </p:spPr>
        <p:txBody>
          <a:bodyPr/>
          <a:lstStyle>
            <a:lvl1pPr algn="r">
              <a:defRPr>
                <a:solidFill>
                  <a:srgbClr val="646EA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F39120-6D66-F64F-9F5A-78627AFA59C9}"/>
              </a:ext>
            </a:extLst>
          </p:cNvPr>
          <p:cNvCxnSpPr>
            <a:cxnSpLocks/>
          </p:cNvCxnSpPr>
          <p:nvPr/>
        </p:nvCxnSpPr>
        <p:spPr bwMode="auto">
          <a:xfrm>
            <a:off x="4049486" y="3350995"/>
            <a:ext cx="8142514" cy="0"/>
          </a:xfrm>
          <a:prstGeom prst="line">
            <a:avLst/>
          </a:prstGeom>
          <a:ln w="22225">
            <a:solidFill>
              <a:srgbClr val="7FA7B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9854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659095-4106-4349-A228-894FE793AE0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635CA-2B5A-764A-9FAE-25C0B1056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7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0946F6-EAB9-A445-9A8C-C20A55E8DF3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EC361-90FA-144C-996E-10B1132F8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3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1A6FD9-9AEC-FF46-912A-18C39E45AA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BB4D-9CC0-8F48-A187-1382E484D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09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BE438-5DF3-184E-8595-4FF4BAFC64A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EA862-C5C8-204D-986F-22CA65F26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009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26B4F20-E71D-AD48-B72F-6369EA962E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CCF2B-F35B-6C4A-B673-C08556014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2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2E89119-4001-9E41-AA56-BE45EE79ADF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178BF-F64B-EF46-8634-35216278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0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534BE7-79B3-844A-8DEA-82FE65A383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6C567-B824-1541-BF3C-FBE47A4DE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007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86A534-C80D-C74C-966E-635D3BEC9CD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0020B-7309-F649-B34A-82DEDC3DE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6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D442AC-0261-4E41-AFBB-E018BD61A0D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89D06-D392-C84E-8029-D2A96603D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507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6B522F-BE82-B34D-9A76-94F1782DC0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93E07-9265-0842-8D38-25397615B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698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B28767-301D-E745-A788-F64BF01D98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0D150-B8E5-F541-BF90-D915CBBB7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9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3883ED7-7CFF-5447-8A93-6F8A1120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0EBA09-D2E7-9F49-83E2-F59882C68EBB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5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93762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Avenir Medium" charset="0"/>
                <a:ea typeface="Avenir Medium" charset="0"/>
                <a:cs typeface="Avenir Medium" charset="0"/>
              </a:defRPr>
            </a:lvl1pPr>
            <a:lvl2pPr marL="557213" indent="-214313">
              <a:buClr>
                <a:srgbClr val="FFC000"/>
              </a:buClr>
              <a:buFont typeface="Arial" charset="0"/>
              <a:buChar char="•"/>
              <a:defRPr b="0" i="0">
                <a:latin typeface="Avenir Roman" charset="0"/>
                <a:ea typeface="Avenir Roman" charset="0"/>
                <a:cs typeface="Avenir Roman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5F1227-E788-EB47-9B35-E9BAC5BABC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025C-58B2-464A-AE56-11482EB4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49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1EAF70-6131-C549-B8FD-FB0F3CDD99F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D24C4-0563-6146-97B9-C22CF2BAF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02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70A20B-D8F2-804F-A194-894709F86A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7F3AA-3CD4-6448-91B3-450CE715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681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6F60D-E796-A145-A843-6992C75D536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AE2E2-642D-7742-9765-16D5B4FD5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423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4BFE946-433D-AD4A-8B22-CA3C62DAC09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533D-0652-DA43-8565-72EA3ECF5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854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ABC8048-6E8D-5243-8F03-F5CB495070D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8F4D9-6F13-6249-BC4A-920A85E4F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004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D1A8E1-7460-2D42-BE36-DD02BB8D38C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D3124-134C-8C4A-AF5F-EF89EEB12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5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3E3675-EE86-FA4E-AF33-BD85ECFEE48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B6CF9-8E51-3E41-B414-9C13E850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84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03BF43-B999-EE4E-A163-7EABDCE8B1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A63DD-D52C-2645-ADD6-41DBC6B1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13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488CEF-7B8D-9D45-BD92-41FEE17D1DC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0D0EF-5D85-F746-941D-E42FF663C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55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D86824-F899-B242-803F-3F3BFA8043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D8B9A-3151-364C-B101-DCB122230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603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FB55864-4441-AE4E-8D6B-5DD037A057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7813"/>
            <a:ext cx="121920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9EDC5C-6FA9-A945-B67D-695FB08CD930}"/>
              </a:ext>
            </a:extLst>
          </p:cNvPr>
          <p:cNvSpPr/>
          <p:nvPr userDrawn="1"/>
        </p:nvSpPr>
        <p:spPr>
          <a:xfrm>
            <a:off x="0" y="1790700"/>
            <a:ext cx="12192000" cy="1538288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983192"/>
            <a:ext cx="10566400" cy="1165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0071" y="3888165"/>
            <a:ext cx="4844368" cy="1634067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25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42658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2D050"/>
              </a:buClr>
              <a:defRPr b="0" i="0">
                <a:latin typeface="+mn-lt"/>
                <a:ea typeface="Avenir Medium" charset="0"/>
                <a:cs typeface="Avenir Medium" charset="0"/>
              </a:defRPr>
            </a:lvl1pPr>
            <a:lvl2pPr marL="603647" indent="-232172">
              <a:buClr>
                <a:srgbClr val="FFC000"/>
              </a:buClr>
              <a:buFont typeface="Arial" charset="0"/>
              <a:buChar char="•"/>
              <a:defRPr b="0" i="0">
                <a:latin typeface="+mn-lt"/>
                <a:ea typeface="Avenir Roman" charset="0"/>
                <a:cs typeface="Avenir Roman" charset="0"/>
              </a:defRPr>
            </a:lvl2pPr>
            <a:lvl3pPr>
              <a:defRPr>
                <a:latin typeface="+mn-lt"/>
                <a:ea typeface="Avenir Book" charset="0"/>
                <a:cs typeface="Avenir Book" charset="0"/>
              </a:defRPr>
            </a:lvl3pPr>
            <a:lvl4pPr>
              <a:defRPr>
                <a:latin typeface="+mn-lt"/>
                <a:ea typeface="Avenir Book" charset="0"/>
                <a:cs typeface="Avenir Book" charset="0"/>
              </a:defRPr>
            </a:lvl4pPr>
            <a:lvl5pPr>
              <a:defRPr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9A465A-B04D-6440-8C72-A78A4892A9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47C2-442A-0E41-95A4-25010579A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72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270847-FEED-9F43-8213-293EE93BEC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357E9-7CAA-E340-9A7A-CD1D95707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708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134915-2A1E-8E40-9638-6D2B9D327A0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AC0BA-41E8-2A45-98B2-C8B188656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293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07ABDF-5A95-E447-9FDC-78FED84C19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9BC1-6E87-9E46-B354-0FF8FDA19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82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A0FC02E-6AF9-C64F-AB49-2708F7614F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6113F-E05D-ED4D-9C38-021658102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998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4254E8A-17F6-4E46-8C48-F20982D41E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B9D45-D48D-5146-91F6-B0A3EA03B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71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8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7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image" Target="../media/image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image" Target="../media/image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D32CB3E-0D5E-304B-ABE0-6753F2D90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433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6861D0-1609-9144-8EF1-E772DB683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9FC7D0-533E-4D49-889B-641781E3A6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5025" y="6362700"/>
            <a:ext cx="284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8" b="1">
                <a:solidFill>
                  <a:srgbClr val="305B75"/>
                </a:solidFill>
                <a:latin typeface="+mn-lt"/>
              </a:defRPr>
            </a:lvl1pPr>
          </a:lstStyle>
          <a:p>
            <a:pPr>
              <a:defRPr/>
            </a:pPr>
            <a:fld id="{A55CF682-6F77-B741-8DBD-8FD019B7F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3" descr="Jilinde_Logo_FA.png">
            <a:extLst>
              <a:ext uri="{FF2B5EF4-FFF2-40B4-BE49-F238E27FC236}">
                <a16:creationId xmlns:a16="http://schemas.microsoft.com/office/drawing/2014/main" id="{3A5D340E-E699-DD49-941B-BB209D7B38C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124575"/>
            <a:ext cx="956441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E9FD3BF5-159F-2744-9851-A5067FD63D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719289" y="6124575"/>
            <a:ext cx="863111" cy="5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1" name="Group 13">
            <a:extLst>
              <a:ext uri="{FF2B5EF4-FFF2-40B4-BE49-F238E27FC236}">
                <a16:creationId xmlns:a16="http://schemas.microsoft.com/office/drawing/2014/main" id="{5B7BD934-802B-A047-BBDE-413DC77E08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57175"/>
            <a:ext cx="12192000" cy="1196975"/>
            <a:chOff x="0" y="244929"/>
            <a:chExt cx="12192000" cy="119496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14EDA7A-6C4C-2E4C-B827-AF03E74BB22C}"/>
                </a:ext>
              </a:extLst>
            </p:cNvPr>
            <p:cNvCxnSpPr/>
            <p:nvPr/>
          </p:nvCxnSpPr>
          <p:spPr>
            <a:xfrm>
              <a:off x="0" y="244929"/>
              <a:ext cx="12192000" cy="0"/>
            </a:xfrm>
            <a:prstGeom prst="line">
              <a:avLst/>
            </a:prstGeom>
            <a:ln w="19050">
              <a:solidFill>
                <a:srgbClr val="657D9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DED97C-9351-2046-A891-54B8ED05F0E9}"/>
                </a:ext>
              </a:extLst>
            </p:cNvPr>
            <p:cNvCxnSpPr/>
            <p:nvPr/>
          </p:nvCxnSpPr>
          <p:spPr>
            <a:xfrm>
              <a:off x="0" y="1439895"/>
              <a:ext cx="12192000" cy="0"/>
            </a:xfrm>
            <a:prstGeom prst="line">
              <a:avLst/>
            </a:prstGeom>
            <a:ln w="19050">
              <a:solidFill>
                <a:srgbClr val="657D9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FD874B-3E53-5D47-AF64-5E056EDA9CBC}"/>
              </a:ext>
            </a:extLst>
          </p:cNvPr>
          <p:cNvSpPr/>
          <p:nvPr userDrawn="1"/>
        </p:nvSpPr>
        <p:spPr>
          <a:xfrm>
            <a:off x="0" y="261938"/>
            <a:ext cx="12192000" cy="1192212"/>
          </a:xfrm>
          <a:prstGeom prst="rect">
            <a:avLst/>
          </a:prstGeom>
          <a:solidFill>
            <a:srgbClr val="BAC7E9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F11D4C3-50AC-724F-9DF5-A4CD21298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433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E7F20227-1D44-2944-83F1-0B5BEF663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7E9219-4846-3740-8A39-4AB8961149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5025" y="6362700"/>
            <a:ext cx="284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8" b="1">
                <a:solidFill>
                  <a:srgbClr val="305B75"/>
                </a:solidFill>
                <a:latin typeface="+mn-lt"/>
              </a:defRPr>
            </a:lvl1pPr>
          </a:lstStyle>
          <a:p>
            <a:pPr>
              <a:defRPr/>
            </a:pPr>
            <a:fld id="{FDFFED32-A2B2-7F4D-A7BE-BDD573F48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46" name="Picture 3" descr="Jilinde_Logo_FA.png">
            <a:extLst>
              <a:ext uri="{FF2B5EF4-FFF2-40B4-BE49-F238E27FC236}">
                <a16:creationId xmlns:a16="http://schemas.microsoft.com/office/drawing/2014/main" id="{077B5DF4-EED7-0441-95AF-02CE00AFAA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124575"/>
            <a:ext cx="1003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>
            <a:extLst>
              <a:ext uri="{FF2B5EF4-FFF2-40B4-BE49-F238E27FC236}">
                <a16:creationId xmlns:a16="http://schemas.microsoft.com/office/drawing/2014/main" id="{12C6F096-3EFC-AF45-A04B-FDEE54EDE7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521950" y="6040438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8" name="Group 13">
            <a:extLst>
              <a:ext uri="{FF2B5EF4-FFF2-40B4-BE49-F238E27FC236}">
                <a16:creationId xmlns:a16="http://schemas.microsoft.com/office/drawing/2014/main" id="{FCD9072D-8DAB-1144-8275-F80AA1A0ED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57175"/>
            <a:ext cx="12192000" cy="1196975"/>
            <a:chOff x="0" y="244929"/>
            <a:chExt cx="12192000" cy="119496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87BC77-F200-6047-A568-6E1DCA937A54}"/>
                </a:ext>
              </a:extLst>
            </p:cNvPr>
            <p:cNvCxnSpPr/>
            <p:nvPr/>
          </p:nvCxnSpPr>
          <p:spPr>
            <a:xfrm>
              <a:off x="0" y="244929"/>
              <a:ext cx="12192000" cy="0"/>
            </a:xfrm>
            <a:prstGeom prst="line">
              <a:avLst/>
            </a:prstGeom>
            <a:ln w="19050">
              <a:solidFill>
                <a:srgbClr val="657D9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0AC57-A950-DA40-9638-EBF2777DE8C5}"/>
                </a:ext>
              </a:extLst>
            </p:cNvPr>
            <p:cNvCxnSpPr/>
            <p:nvPr/>
          </p:nvCxnSpPr>
          <p:spPr>
            <a:xfrm>
              <a:off x="0" y="1439895"/>
              <a:ext cx="12192000" cy="0"/>
            </a:xfrm>
            <a:prstGeom prst="line">
              <a:avLst/>
            </a:prstGeom>
            <a:ln w="19050">
              <a:solidFill>
                <a:srgbClr val="657D9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744" r:id="rId2"/>
    <p:sldLayoutId id="2147484745" r:id="rId3"/>
    <p:sldLayoutId id="2147484746" r:id="rId4"/>
    <p:sldLayoutId id="2147484747" r:id="rId5"/>
    <p:sldLayoutId id="2147484748" r:id="rId6"/>
    <p:sldLayoutId id="2147484749" r:id="rId7"/>
    <p:sldLayoutId id="2147484750" r:id="rId8"/>
    <p:sldLayoutId id="2147484751" r:id="rId9"/>
    <p:sldLayoutId id="2147484752" r:id="rId10"/>
    <p:sldLayoutId id="214748475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458725-CD1E-9D47-96FA-A79ADA69B9D1}"/>
              </a:ext>
            </a:extLst>
          </p:cNvPr>
          <p:cNvSpPr/>
          <p:nvPr userDrawn="1"/>
        </p:nvSpPr>
        <p:spPr>
          <a:xfrm>
            <a:off x="0" y="261938"/>
            <a:ext cx="12192000" cy="1192212"/>
          </a:xfrm>
          <a:prstGeom prst="rect">
            <a:avLst/>
          </a:prstGeom>
          <a:solidFill>
            <a:srgbClr val="BAC7E9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BA66276-DCDA-D34B-AB37-F04388D95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433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4F575957-AAF3-764B-A2D9-1D76F047A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A185703-4116-E143-8785-79975E7D8F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5025" y="6362700"/>
            <a:ext cx="284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8" b="1">
                <a:solidFill>
                  <a:srgbClr val="305B75"/>
                </a:solidFill>
                <a:latin typeface="+mn-lt"/>
              </a:defRPr>
            </a:lvl1pPr>
          </a:lstStyle>
          <a:p>
            <a:pPr>
              <a:defRPr/>
            </a:pPr>
            <a:fld id="{02C687AF-4847-3B45-959D-A70C64C9E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270" name="Picture 3" descr="Jilinde_Logo_FA.png">
            <a:extLst>
              <a:ext uri="{FF2B5EF4-FFF2-40B4-BE49-F238E27FC236}">
                <a16:creationId xmlns:a16="http://schemas.microsoft.com/office/drawing/2014/main" id="{FA6202A2-2B32-C44D-BCFC-6D15B2796A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124575"/>
            <a:ext cx="1003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>
            <a:extLst>
              <a:ext uri="{FF2B5EF4-FFF2-40B4-BE49-F238E27FC236}">
                <a16:creationId xmlns:a16="http://schemas.microsoft.com/office/drawing/2014/main" id="{C1202D5C-707B-CB4F-A977-D443412C5C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521950" y="6040438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2" name="Group 13">
            <a:extLst>
              <a:ext uri="{FF2B5EF4-FFF2-40B4-BE49-F238E27FC236}">
                <a16:creationId xmlns:a16="http://schemas.microsoft.com/office/drawing/2014/main" id="{2E2E81B6-5B27-2249-AD8E-ACB239466E5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57175"/>
            <a:ext cx="12192000" cy="1196975"/>
            <a:chOff x="0" y="244929"/>
            <a:chExt cx="12192000" cy="119496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51D6222-099B-A44E-8BB3-E1B021FC4617}"/>
                </a:ext>
              </a:extLst>
            </p:cNvPr>
            <p:cNvCxnSpPr/>
            <p:nvPr/>
          </p:nvCxnSpPr>
          <p:spPr>
            <a:xfrm>
              <a:off x="0" y="244929"/>
              <a:ext cx="12192000" cy="0"/>
            </a:xfrm>
            <a:prstGeom prst="line">
              <a:avLst/>
            </a:prstGeom>
            <a:ln w="19050">
              <a:solidFill>
                <a:srgbClr val="657D9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6BC49C-F9F9-F245-BB65-0B54E2787D8F}"/>
                </a:ext>
              </a:extLst>
            </p:cNvPr>
            <p:cNvCxnSpPr/>
            <p:nvPr/>
          </p:nvCxnSpPr>
          <p:spPr>
            <a:xfrm>
              <a:off x="0" y="1439895"/>
              <a:ext cx="12192000" cy="0"/>
            </a:xfrm>
            <a:prstGeom prst="line">
              <a:avLst/>
            </a:prstGeom>
            <a:ln w="19050">
              <a:solidFill>
                <a:srgbClr val="657D9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0670D9-0315-FB45-828A-F27C338474E6}"/>
              </a:ext>
            </a:extLst>
          </p:cNvPr>
          <p:cNvSpPr/>
          <p:nvPr/>
        </p:nvSpPr>
        <p:spPr>
          <a:xfrm>
            <a:off x="0" y="211138"/>
            <a:ext cx="12192000" cy="12430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90F5476-309E-E944-96A7-3755B8A5A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099BD67-BF77-6948-A170-DBA05247E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05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E5FDFF-F231-2442-ACE9-69267B06F7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2150" y="6276975"/>
            <a:ext cx="2844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1">
                <a:latin typeface="+mn-lt"/>
              </a:defRPr>
            </a:lvl1pPr>
          </a:lstStyle>
          <a:p>
            <a:pPr>
              <a:defRPr/>
            </a:pPr>
            <a:fld id="{DF87AC4D-42F1-6D4C-B225-AB9E1BE1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4" name="Picture 3" descr="Jilinde_Logo_FA.png">
            <a:extLst>
              <a:ext uri="{FF2B5EF4-FFF2-40B4-BE49-F238E27FC236}">
                <a16:creationId xmlns:a16="http://schemas.microsoft.com/office/drawing/2014/main" id="{909E2653-53E2-8D42-A9AE-E548B718CE4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2675" y="5908675"/>
            <a:ext cx="16097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9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  <p:sldLayoutId id="2147484774" r:id="rId12"/>
    <p:sldLayoutId id="2147484775" r:id="rId13"/>
    <p:sldLayoutId id="2147484810" r:id="rId14"/>
    <p:sldLayoutId id="214748481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/>
          <a:ea typeface="Avenir Black"/>
          <a:cs typeface="Avenir Black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80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240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20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03FBDF-2A5E-6949-BE80-6896C4C7C263}"/>
              </a:ext>
            </a:extLst>
          </p:cNvPr>
          <p:cNvSpPr/>
          <p:nvPr userDrawn="1"/>
        </p:nvSpPr>
        <p:spPr>
          <a:xfrm>
            <a:off x="0" y="211138"/>
            <a:ext cx="12192000" cy="12430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D5FFA9E2-94BF-074C-A772-5178FD3BC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C5E3BB87-C63D-184F-BD3E-D7E15E350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05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CA8F4BC-A37D-CF42-B916-471F86ED87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2150" y="6276975"/>
            <a:ext cx="2844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50" b="1">
                <a:latin typeface="+mn-lt"/>
              </a:defRPr>
            </a:lvl1pPr>
          </a:lstStyle>
          <a:p>
            <a:pPr>
              <a:defRPr/>
            </a:pPr>
            <a:fld id="{C436C482-8C40-1A42-9C28-6E819E0D8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8" name="Picture 3" descr="Jilinde_Logo_FA.png">
            <a:extLst>
              <a:ext uri="{FF2B5EF4-FFF2-40B4-BE49-F238E27FC236}">
                <a16:creationId xmlns:a16="http://schemas.microsoft.com/office/drawing/2014/main" id="{9F4EA4A1-3F80-2C4E-917F-1B8A9E476E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1238"/>
            <a:ext cx="13652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>
            <a:extLst>
              <a:ext uri="{FF2B5EF4-FFF2-40B4-BE49-F238E27FC236}">
                <a16:creationId xmlns:a16="http://schemas.microsoft.com/office/drawing/2014/main" id="{34759686-BC63-BD49-8D3A-08E5BBC84C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813" y="5948363"/>
            <a:ext cx="11445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  <p:sldLayoutId id="2147484784" r:id="rId10"/>
    <p:sldLayoutId id="214748478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10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5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13E531-F447-7442-9B35-C743D076F58A}"/>
              </a:ext>
            </a:extLst>
          </p:cNvPr>
          <p:cNvSpPr/>
          <p:nvPr userDrawn="1"/>
        </p:nvSpPr>
        <p:spPr>
          <a:xfrm>
            <a:off x="0" y="261938"/>
            <a:ext cx="12192000" cy="1192212"/>
          </a:xfrm>
          <a:prstGeom prst="rect">
            <a:avLst/>
          </a:prstGeom>
          <a:solidFill>
            <a:srgbClr val="BAC7E9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2E0100D-27D5-ED45-8DD8-BECF25EBD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433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F6C1A162-018B-4142-BA3E-260A61464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CA8B57E-6D29-5649-914C-844E816D39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5025" y="6362700"/>
            <a:ext cx="284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8" b="1">
                <a:solidFill>
                  <a:srgbClr val="305B75"/>
                </a:solidFill>
                <a:latin typeface="+mn-lt"/>
              </a:defRPr>
            </a:lvl1pPr>
          </a:lstStyle>
          <a:p>
            <a:pPr>
              <a:defRPr/>
            </a:pPr>
            <a:fld id="{0F98A9C0-6D20-EC41-AA28-03CCEF8B3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42" name="Picture 3" descr="Jilinde_Logo_FA.png">
            <a:extLst>
              <a:ext uri="{FF2B5EF4-FFF2-40B4-BE49-F238E27FC236}">
                <a16:creationId xmlns:a16="http://schemas.microsoft.com/office/drawing/2014/main" id="{E655D06D-A520-5541-B80F-2849E5A0C2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124575"/>
            <a:ext cx="1003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>
            <a:extLst>
              <a:ext uri="{FF2B5EF4-FFF2-40B4-BE49-F238E27FC236}">
                <a16:creationId xmlns:a16="http://schemas.microsoft.com/office/drawing/2014/main" id="{BCD2A05A-023E-6A43-87B8-B160C47DD16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 b="20970"/>
          <a:stretch>
            <a:fillRect/>
          </a:stretch>
        </p:blipFill>
        <p:spPr bwMode="auto">
          <a:xfrm>
            <a:off x="10521950" y="6040438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92" r:id="rId8"/>
    <p:sldLayoutId id="2147484793" r:id="rId9"/>
    <p:sldLayoutId id="2147484794" r:id="rId10"/>
    <p:sldLayoutId id="214748479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AD9835-2B5B-3547-906F-D5ACF9D3BB03}"/>
              </a:ext>
            </a:extLst>
          </p:cNvPr>
          <p:cNvSpPr/>
          <p:nvPr userDrawn="1"/>
        </p:nvSpPr>
        <p:spPr>
          <a:xfrm>
            <a:off x="0" y="261938"/>
            <a:ext cx="12192000" cy="1192212"/>
          </a:xfrm>
          <a:prstGeom prst="rect">
            <a:avLst/>
          </a:prstGeom>
          <a:solidFill>
            <a:srgbClr val="BAC7E9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433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5025" y="6362700"/>
            <a:ext cx="284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38" b="1">
                <a:solidFill>
                  <a:srgbClr val="305B75"/>
                </a:solidFill>
                <a:latin typeface="+mn-lt"/>
              </a:defRPr>
            </a:lvl1pPr>
          </a:lstStyle>
          <a:p>
            <a:pPr>
              <a:defRPr/>
            </a:pPr>
            <a:fld id="{A74B3FEC-E57B-4A91-87FA-7D28CEE03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4278" name="Picture 3" descr="Jilinde_Logo_FA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124575"/>
            <a:ext cx="1003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521950" y="6040438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96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1668"/>
            <a:ext cx="12192000" cy="1241777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755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1662" y="6276184"/>
            <a:ext cx="2844800" cy="28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38" b="1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A624B27-0A7C-4795-9270-844020F4A88D}" type="slidenum">
              <a:rPr lang="en-US" smtClean="0">
                <a:solidFill>
                  <a:srgbClr val="305B75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305B75"/>
              </a:solidFill>
            </a:endParaRPr>
          </a:p>
        </p:txBody>
      </p:sp>
      <p:pic>
        <p:nvPicPr>
          <p:cNvPr id="4" name="Picture 3" descr="Jilinde_Logo_FA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090843"/>
            <a:ext cx="1365617" cy="623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703" y="5948922"/>
            <a:ext cx="1144697" cy="7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0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7" r:id="rId1"/>
    <p:sldLayoutId id="2147484828" r:id="rId2"/>
    <p:sldLayoutId id="2147484829" r:id="rId3"/>
    <p:sldLayoutId id="2147484830" r:id="rId4"/>
    <p:sldLayoutId id="2147484831" r:id="rId5"/>
    <p:sldLayoutId id="2147484832" r:id="rId6"/>
    <p:sldLayoutId id="2147484833" r:id="rId7"/>
    <p:sldLayoutId id="2147484834" r:id="rId8"/>
    <p:sldLayoutId id="2147484835" r:id="rId9"/>
    <p:sldLayoutId id="2147484836" r:id="rId10"/>
    <p:sldLayoutId id="2147484837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i="0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8606" indent="-278606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75" b="0" i="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603647" indent="-232172" algn="l" rtl="0" eaLnBrk="1" fontAlgn="base" hangingPunct="1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charset="0"/>
        <a:buChar char="•"/>
        <a:defRPr sz="1950" b="0" i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9286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Font typeface="Arial" charset="0"/>
        <a:buChar char="–"/>
        <a:defRPr sz="1625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3001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16716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1666"/>
            <a:ext cx="12192000" cy="1241777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755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1662" y="6276182"/>
            <a:ext cx="2844800" cy="28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A624B27-0A7C-4795-9270-844020F4A88D}" type="slidenum">
              <a:rPr lang="en-US" smtClean="0">
                <a:solidFill>
                  <a:srgbClr val="305B75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305B75"/>
              </a:solidFill>
            </a:endParaRPr>
          </a:p>
        </p:txBody>
      </p:sp>
      <p:pic>
        <p:nvPicPr>
          <p:cNvPr id="4" name="Picture 3" descr="Jilinde_Logo_FA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090843"/>
            <a:ext cx="1365617" cy="623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703" y="5948922"/>
            <a:ext cx="1144697" cy="7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i="0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800" b="0" i="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charset="0"/>
        <a:buChar char="•"/>
        <a:defRPr sz="2400" b="0" i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Font typeface="Arial" charset="0"/>
        <a:buChar char="–"/>
        <a:defRPr sz="20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1668"/>
            <a:ext cx="12192000" cy="1241777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755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1662" y="6276184"/>
            <a:ext cx="2844800" cy="28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38" b="1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A624B27-0A7C-4795-9270-844020F4A88D}" type="slidenum">
              <a:rPr lang="en-US" smtClean="0">
                <a:solidFill>
                  <a:srgbClr val="305B75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305B75"/>
              </a:solidFill>
            </a:endParaRPr>
          </a:p>
        </p:txBody>
      </p:sp>
      <p:pic>
        <p:nvPicPr>
          <p:cNvPr id="9" name="Picture 8" descr="Jilinde_Logo_FA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080827"/>
            <a:ext cx="1438907" cy="656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703" y="5948922"/>
            <a:ext cx="1144697" cy="7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  <p:sldLayoutId id="214748486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i="0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8606" indent="-278606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75" b="0" i="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603647" indent="-232172" algn="l" rtl="0" eaLnBrk="1" fontAlgn="base" hangingPunct="1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charset="0"/>
        <a:buChar char="•"/>
        <a:defRPr sz="1950" b="0" i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9286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Font typeface="Arial" charset="0"/>
        <a:buChar char="–"/>
        <a:defRPr sz="1625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3001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16716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61257"/>
            <a:ext cx="12192000" cy="1192188"/>
          </a:xfrm>
          <a:prstGeom prst="rect">
            <a:avLst/>
          </a:prstGeom>
          <a:solidFill>
            <a:srgbClr val="BAC7E9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365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703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4910" y="6363149"/>
            <a:ext cx="2844800" cy="28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38" b="1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A624B27-0A7C-4795-9270-844020F4A88D}" type="slidenum">
              <a:rPr lang="en-US" smtClean="0">
                <a:solidFill>
                  <a:srgbClr val="305B75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305B75"/>
              </a:solidFill>
            </a:endParaRPr>
          </a:p>
        </p:txBody>
      </p:sp>
      <p:pic>
        <p:nvPicPr>
          <p:cNvPr id="4" name="Picture 3" descr="Jilinde_Logo_FA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124105"/>
            <a:ext cx="1003069" cy="558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 b="20970"/>
          <a:stretch/>
        </p:blipFill>
        <p:spPr>
          <a:xfrm>
            <a:off x="10521951" y="6040442"/>
            <a:ext cx="1060450" cy="6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1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0" i="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8606" indent="-278606" algn="l" rtl="0" eaLnBrk="1" fontAlgn="base" hangingPunct="1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75" b="0" i="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647" indent="-232172" algn="l" rtl="0" eaLnBrk="1" fontAlgn="base" hangingPunct="1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charset="0"/>
        <a:buChar char="•"/>
        <a:defRPr sz="1950" b="0" i="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Font typeface="Arial" charset="0"/>
        <a:buChar char="–"/>
        <a:defRPr sz="1625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79B604-3694-8645-9C4F-EE625BEBACF8}"/>
              </a:ext>
            </a:extLst>
          </p:cNvPr>
          <p:cNvSpPr/>
          <p:nvPr/>
        </p:nvSpPr>
        <p:spPr>
          <a:xfrm>
            <a:off x="0" y="211138"/>
            <a:ext cx="12192000" cy="12430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F54EB298-C9E5-ED47-8802-526FB9878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95A8FC1C-AFFA-8D4D-A6B1-184EBDF26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05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6C1DE4-2A61-534C-9C07-6654DE9B9F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2150" y="6276975"/>
            <a:ext cx="2844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1">
                <a:latin typeface="+mn-lt"/>
              </a:defRPr>
            </a:lvl1pPr>
          </a:lstStyle>
          <a:p>
            <a:pPr>
              <a:defRPr/>
            </a:pPr>
            <a:fld id="{66DBC524-A356-F54A-9457-E3296DD9D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4" name="Picture 3" descr="Jilinde_Logo_FA.png">
            <a:extLst>
              <a:ext uri="{FF2B5EF4-FFF2-40B4-BE49-F238E27FC236}">
                <a16:creationId xmlns:a16="http://schemas.microsoft.com/office/drawing/2014/main" id="{22006641-AF8B-C848-A139-4EC89F1E2D8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2675" y="5908675"/>
            <a:ext cx="16097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  <p:sldLayoutId id="2147484672" r:id="rId12"/>
    <p:sldLayoutId id="2147484673" r:id="rId13"/>
    <p:sldLayoutId id="2147484798" r:id="rId14"/>
    <p:sldLayoutId id="214748479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venir Black"/>
          <a:ea typeface="Avenir Black"/>
          <a:cs typeface="Avenir Black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80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240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20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CAFA7D-19A4-AF49-AB29-25376E3CBB18}"/>
              </a:ext>
            </a:extLst>
          </p:cNvPr>
          <p:cNvSpPr/>
          <p:nvPr userDrawn="1"/>
        </p:nvSpPr>
        <p:spPr>
          <a:xfrm>
            <a:off x="0" y="211138"/>
            <a:ext cx="12192000" cy="12430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409C9095-3B98-6C4F-8BF4-096887B54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A795B66E-2A92-094E-BAF6-3FE8945FE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05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807C2D1-86B9-664B-9B44-CCD68D5D16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2150" y="6276975"/>
            <a:ext cx="2844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 b="1">
                <a:latin typeface="+mn-lt"/>
              </a:defRPr>
            </a:lvl1pPr>
          </a:lstStyle>
          <a:p>
            <a:pPr>
              <a:defRPr/>
            </a:pPr>
            <a:fld id="{ED0D71F3-3114-754A-9661-9FEF081ED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8" name="Picture 3" descr="Jilinde_Logo_FA.png">
            <a:extLst>
              <a:ext uri="{FF2B5EF4-FFF2-40B4-BE49-F238E27FC236}">
                <a16:creationId xmlns:a16="http://schemas.microsoft.com/office/drawing/2014/main" id="{4ACE4E03-F22F-0A42-A1CC-77224996B4D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1238"/>
            <a:ext cx="13652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>
            <a:extLst>
              <a:ext uri="{FF2B5EF4-FFF2-40B4-BE49-F238E27FC236}">
                <a16:creationId xmlns:a16="http://schemas.microsoft.com/office/drawing/2014/main" id="{44FC3E0E-6F84-974D-A67A-311CAA97E4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813" y="5948363"/>
            <a:ext cx="11445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/>
          <a:ea typeface="Avenir Black"/>
          <a:cs typeface="Avenir Black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10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5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D94AEA-0263-C749-BDA7-BC24D299DDB7}"/>
              </a:ext>
            </a:extLst>
          </p:cNvPr>
          <p:cNvSpPr/>
          <p:nvPr userDrawn="1"/>
        </p:nvSpPr>
        <p:spPr>
          <a:xfrm>
            <a:off x="0" y="211138"/>
            <a:ext cx="12192000" cy="12430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E479BC8-EABD-8745-B36F-92435B049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7BB0AD7-7360-B24B-A424-58025C425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05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542FC09-17B4-8B4C-8332-0D319E5A43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2150" y="6276975"/>
            <a:ext cx="2844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50" b="1">
                <a:latin typeface="+mn-lt"/>
              </a:defRPr>
            </a:lvl1pPr>
          </a:lstStyle>
          <a:p>
            <a:pPr>
              <a:defRPr/>
            </a:pPr>
            <a:fld id="{5EB4F087-E0E2-0D48-88CE-2227A0442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2" name="Picture 3" descr="Jilinde_Logo_FA.png">
            <a:extLst>
              <a:ext uri="{FF2B5EF4-FFF2-40B4-BE49-F238E27FC236}">
                <a16:creationId xmlns:a16="http://schemas.microsoft.com/office/drawing/2014/main" id="{6A24233C-5BE8-E74E-9681-C94916EE0C9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1238"/>
            <a:ext cx="13652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>
            <a:extLst>
              <a:ext uri="{FF2B5EF4-FFF2-40B4-BE49-F238E27FC236}">
                <a16:creationId xmlns:a16="http://schemas.microsoft.com/office/drawing/2014/main" id="{12827B8E-2991-1E4D-B07A-DAFAFED07AC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813" y="5948363"/>
            <a:ext cx="11445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/>
          <a:ea typeface="Avenir Black"/>
          <a:cs typeface="Avenir Black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10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5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AD9835-2B5B-3547-906F-D5ACF9D3BB03}"/>
              </a:ext>
            </a:extLst>
          </p:cNvPr>
          <p:cNvSpPr/>
          <p:nvPr userDrawn="1"/>
        </p:nvSpPr>
        <p:spPr>
          <a:xfrm>
            <a:off x="0" y="261938"/>
            <a:ext cx="12192000" cy="1192212"/>
          </a:xfrm>
          <a:prstGeom prst="rect">
            <a:avLst/>
          </a:prstGeom>
          <a:solidFill>
            <a:srgbClr val="BAC7E9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A7C1BF8-854D-4742-858F-C7651E444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433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AF655145-C6F1-B243-B09B-758CD1656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1FDD63-67D7-804A-B868-04A076B275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5025" y="6362700"/>
            <a:ext cx="284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38" b="1">
                <a:solidFill>
                  <a:srgbClr val="305B75"/>
                </a:solidFill>
                <a:latin typeface="+mn-lt"/>
              </a:defRPr>
            </a:lvl1pPr>
          </a:lstStyle>
          <a:p>
            <a:pPr>
              <a:defRPr/>
            </a:pPr>
            <a:fld id="{454EA7D8-E204-3B44-8EB1-17E195136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6" name="Picture 3" descr="Jilinde_Logo_FA.png">
            <a:extLst>
              <a:ext uri="{FF2B5EF4-FFF2-40B4-BE49-F238E27FC236}">
                <a16:creationId xmlns:a16="http://schemas.microsoft.com/office/drawing/2014/main" id="{2DBF7732-1504-EE4C-8AA8-D3AFD4C84A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124575"/>
            <a:ext cx="1003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A321FD8F-FA89-594A-8EE4-573390C76F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521950" y="6040438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C49E7D-7488-5743-9482-036E633CF880}"/>
              </a:ext>
            </a:extLst>
          </p:cNvPr>
          <p:cNvSpPr/>
          <p:nvPr userDrawn="1"/>
        </p:nvSpPr>
        <p:spPr>
          <a:xfrm>
            <a:off x="0" y="211138"/>
            <a:ext cx="12192000" cy="12430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8A868DB-F715-834D-8890-280E71804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8D90577-D880-8045-A687-8AE8F3F9B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05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65A5B99-C9E8-E64C-9948-7FADEB29F4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2150" y="6276975"/>
            <a:ext cx="2844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50" b="1">
                <a:latin typeface="+mn-lt"/>
              </a:defRPr>
            </a:lvl1pPr>
          </a:lstStyle>
          <a:p>
            <a:pPr>
              <a:defRPr/>
            </a:pPr>
            <a:fld id="{6BAF115B-723A-0647-842E-9B9A96460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0" name="Picture 3" descr="Jilinde_Logo_FA.png">
            <a:extLst>
              <a:ext uri="{FF2B5EF4-FFF2-40B4-BE49-F238E27FC236}">
                <a16:creationId xmlns:a16="http://schemas.microsoft.com/office/drawing/2014/main" id="{5305E0DF-C272-B840-9B23-C59C77C991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1238"/>
            <a:ext cx="13652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>
            <a:extLst>
              <a:ext uri="{FF2B5EF4-FFF2-40B4-BE49-F238E27FC236}">
                <a16:creationId xmlns:a16="http://schemas.microsoft.com/office/drawing/2014/main" id="{A96BA5A2-502C-5648-A714-A39E9B67C7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813" y="5948363"/>
            <a:ext cx="11445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11" r:id="rId9"/>
    <p:sldLayoutId id="2147484712" r:id="rId10"/>
    <p:sldLayoutId id="214748471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10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5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46A1B2-7111-EC4F-B1E7-B40A50DCE7F6}"/>
              </a:ext>
            </a:extLst>
          </p:cNvPr>
          <p:cNvSpPr/>
          <p:nvPr userDrawn="1"/>
        </p:nvSpPr>
        <p:spPr>
          <a:xfrm>
            <a:off x="0" y="261938"/>
            <a:ext cx="12192000" cy="1192212"/>
          </a:xfrm>
          <a:prstGeom prst="rect">
            <a:avLst/>
          </a:prstGeom>
          <a:solidFill>
            <a:srgbClr val="BAC7E9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E2C3F43-3872-ED42-B46B-CB162E02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433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77B84EE5-C61C-7A46-8BEB-7D05A2AC4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5B36C8-E3D0-244E-9A56-6EBD96DE65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5025" y="6362700"/>
            <a:ext cx="284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8" b="1">
                <a:solidFill>
                  <a:srgbClr val="305B75"/>
                </a:solidFill>
                <a:latin typeface="+mn-lt"/>
              </a:defRPr>
            </a:lvl1pPr>
          </a:lstStyle>
          <a:p>
            <a:pPr>
              <a:defRPr/>
            </a:pPr>
            <a:fld id="{AEA7F8E4-89F1-314A-8B07-ED045BC45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4" name="Picture 3" descr="Jilinde_Logo_FA.png">
            <a:extLst>
              <a:ext uri="{FF2B5EF4-FFF2-40B4-BE49-F238E27FC236}">
                <a16:creationId xmlns:a16="http://schemas.microsoft.com/office/drawing/2014/main" id="{62ED371E-E4CC-894F-A9ED-214466DFA8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124575"/>
            <a:ext cx="1003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66405895-A197-3140-AB4B-5A782FF289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 b="20970"/>
          <a:stretch>
            <a:fillRect/>
          </a:stretch>
        </p:blipFill>
        <p:spPr bwMode="auto">
          <a:xfrm>
            <a:off x="10521950" y="6040438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714" r:id="rId2"/>
    <p:sldLayoutId id="2147484715" r:id="rId3"/>
    <p:sldLayoutId id="2147484716" r:id="rId4"/>
    <p:sldLayoutId id="2147484717" r:id="rId5"/>
    <p:sldLayoutId id="2147484718" r:id="rId6"/>
    <p:sldLayoutId id="2147484719" r:id="rId7"/>
    <p:sldLayoutId id="2147484720" r:id="rId8"/>
    <p:sldLayoutId id="2147484721" r:id="rId9"/>
    <p:sldLayoutId id="2147484722" r:id="rId10"/>
    <p:sldLayoutId id="214748472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E1803B-91FA-2D40-8D34-7024D7239CBF}"/>
              </a:ext>
            </a:extLst>
          </p:cNvPr>
          <p:cNvSpPr/>
          <p:nvPr userDrawn="1"/>
        </p:nvSpPr>
        <p:spPr>
          <a:xfrm>
            <a:off x="0" y="211138"/>
            <a:ext cx="12192000" cy="1243012"/>
          </a:xfrm>
          <a:prstGeom prst="rect">
            <a:avLst/>
          </a:prstGeom>
          <a:solidFill>
            <a:srgbClr val="595193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9920536-4557-F44D-85A5-A0C48A00B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C28D1B1-4F54-C640-8304-9D68EA943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005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44B808-07D6-3A44-A026-B19A4AE48C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02150" y="6276975"/>
            <a:ext cx="2844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50" b="1">
                <a:latin typeface="+mn-lt"/>
              </a:defRPr>
            </a:lvl1pPr>
          </a:lstStyle>
          <a:p>
            <a:pPr>
              <a:defRPr/>
            </a:pPr>
            <a:fld id="{9BE44894-9C8D-884A-9700-846F894E8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8" name="Picture 3" descr="Jilinde_Logo_FA.png">
            <a:extLst>
              <a:ext uri="{FF2B5EF4-FFF2-40B4-BE49-F238E27FC236}">
                <a16:creationId xmlns:a16="http://schemas.microsoft.com/office/drawing/2014/main" id="{DB2321AA-7D61-944F-907F-6221C18F52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91238"/>
            <a:ext cx="13652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>
            <a:extLst>
              <a:ext uri="{FF2B5EF4-FFF2-40B4-BE49-F238E27FC236}">
                <a16:creationId xmlns:a16="http://schemas.microsoft.com/office/drawing/2014/main" id="{05022D8D-9A3E-1949-8276-CF67A08D8E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813" y="5948363"/>
            <a:ext cx="11445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charset="0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100">
          <a:solidFill>
            <a:schemeClr val="tx1"/>
          </a:solidFill>
          <a:latin typeface="Avenir Medium" charset="0"/>
          <a:ea typeface="Avenir Medium" charset="0"/>
          <a:cs typeface="Avenir Medium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5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7FF032-06DC-E647-9A53-A778BB2F1C0A}"/>
              </a:ext>
            </a:extLst>
          </p:cNvPr>
          <p:cNvSpPr/>
          <p:nvPr userDrawn="1"/>
        </p:nvSpPr>
        <p:spPr>
          <a:xfrm>
            <a:off x="0" y="261938"/>
            <a:ext cx="12192000" cy="1192212"/>
          </a:xfrm>
          <a:prstGeom prst="rect">
            <a:avLst/>
          </a:prstGeom>
          <a:solidFill>
            <a:srgbClr val="BAC7E9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25EF2E2-ED90-2844-82CC-CE642ED06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4338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5A4E2360-B155-D448-91FC-6B45F75C9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D3AF40-E36A-2942-836D-83F8B13D70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45025" y="6362700"/>
            <a:ext cx="2844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8" b="1">
                <a:solidFill>
                  <a:srgbClr val="305B75"/>
                </a:solidFill>
                <a:latin typeface="+mn-lt"/>
              </a:defRPr>
            </a:lvl1pPr>
          </a:lstStyle>
          <a:p>
            <a:pPr>
              <a:defRPr/>
            </a:pPr>
            <a:fld id="{75407203-CB37-E747-BAEF-AA764E95A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2" name="Picture 3" descr="Jilinde_Logo_FA.png">
            <a:extLst>
              <a:ext uri="{FF2B5EF4-FFF2-40B4-BE49-F238E27FC236}">
                <a16:creationId xmlns:a16="http://schemas.microsoft.com/office/drawing/2014/main" id="{89886660-3A7A-8043-BE98-1633CC8D91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124575"/>
            <a:ext cx="10033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660CB648-3AEA-514E-9B4A-F065E626C2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521950" y="6040438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+mj-lt"/>
          <a:ea typeface="Avenir Black" charset="0"/>
          <a:cs typeface="Avenir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44265"/>
          </a:solidFill>
          <a:latin typeface="Helvetica" pitchFamily="34" charset="0"/>
          <a:ea typeface="Avenir Black"/>
          <a:cs typeface="Avenir Black"/>
        </a:defRPr>
      </a:lvl5pPr>
      <a:lvl6pPr marL="37147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6pPr>
      <a:lvl7pPr marL="74295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7pPr>
      <a:lvl8pPr marL="1114425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8pPr>
      <a:lvl9pPr marL="14859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Helvetica" pitchFamily="34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Avenir Medium" charset="0"/>
          <a:cs typeface="Avenir Medium" charset="0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85000"/>
        <a:buFont typeface="Arial" panose="020B0604020202020204" pitchFamily="34" charset="0"/>
        <a:buChar char="•"/>
        <a:defRPr sz="1900">
          <a:solidFill>
            <a:schemeClr val="tx1"/>
          </a:solidFill>
          <a:latin typeface="+mn-lt"/>
          <a:ea typeface="Avenir Roman" charset="0"/>
          <a:cs typeface="Avenir Roman" charset="0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Avenir Book" charset="0"/>
          <a:cs typeface="Avenir Book" charset="0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  <a:ea typeface="Avenir Book" charset="0"/>
          <a:cs typeface="Avenir Book" charset="0"/>
        </a:defRPr>
      </a:lvl5pPr>
      <a:lvl6pPr marL="204311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6pPr>
      <a:lvl7pPr marL="241458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7pPr>
      <a:lvl8pPr marL="2786063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8pPr>
      <a:lvl9pPr marL="3157538" indent="-185738" algn="l" rtl="0" eaLnBrk="1" fontAlgn="base" hangingPunct="1">
        <a:spcBef>
          <a:spcPct val="20000"/>
        </a:spcBef>
        <a:spcAft>
          <a:spcPct val="0"/>
        </a:spcAft>
        <a:buClr>
          <a:srgbClr val="718C3F"/>
        </a:buClr>
        <a:buSzPct val="9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ED5AEF39-3BB1-CC47-B9FF-DF5488FB0A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059937" y="1590301"/>
            <a:ext cx="7424558" cy="1632959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ea typeface="Avenir Black" panose="02000503020000020003" pitchFamily="2" charset="0"/>
                <a:cs typeface="Avenir Black" panose="02000503020000020003" pitchFamily="2" charset="0"/>
              </a:rPr>
              <a:t>Manifestations of Stigma in the Context of a National Oral </a:t>
            </a:r>
            <a:r>
              <a:rPr lang="en-US" altLang="en-US" dirty="0" smtClean="0">
                <a:solidFill>
                  <a:schemeClr val="tx1"/>
                </a:solidFill>
                <a:ea typeface="Avenir Black" panose="02000503020000020003" pitchFamily="2" charset="0"/>
                <a:cs typeface="Avenir Black" panose="02000503020000020003" pitchFamily="2" charset="0"/>
              </a:rPr>
              <a:t>Pre-exposure Prophylaxis Scale-up </a:t>
            </a:r>
            <a:r>
              <a:rPr lang="en-US" altLang="en-US" dirty="0">
                <a:solidFill>
                  <a:schemeClr val="tx1"/>
                </a:solidFill>
                <a:ea typeface="Avenir Black" panose="02000503020000020003" pitchFamily="2" charset="0"/>
                <a:cs typeface="Avenir Black" panose="02000503020000020003" pitchFamily="2" charset="0"/>
              </a:rPr>
              <a:t>Program in Kenya </a:t>
            </a:r>
            <a:endParaRPr lang="en-US" altLang="en-US" b="1" dirty="0">
              <a:solidFill>
                <a:schemeClr val="tx1"/>
              </a:solidFill>
              <a:latin typeface="Avenir Heavy" panose="02000503020000020003" pitchFamily="2" charset="0"/>
              <a:ea typeface="Avenir Medium" panose="02000503020000020003" pitchFamily="2" charset="0"/>
              <a:cs typeface="Avenir Medium" panose="02000503020000020003" pitchFamily="2" charset="0"/>
            </a:endParaRP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04C9EA90-687F-9241-88AF-A6D2101DE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2995" y="3899437"/>
            <a:ext cx="5801499" cy="59403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baseline="30000" dirty="0"/>
              <a:t>1</a:t>
            </a:r>
            <a:r>
              <a:rPr lang="en-US" altLang="en-US" sz="1800" dirty="0"/>
              <a:t>Daniel Were, </a:t>
            </a:r>
            <a:r>
              <a:rPr lang="en-US" altLang="en-US" sz="1800" baseline="30000" dirty="0"/>
              <a:t>3</a:t>
            </a:r>
            <a:r>
              <a:rPr lang="en-US" altLang="en-US" sz="1800" dirty="0"/>
              <a:t>Kaitlyn Atkins, </a:t>
            </a:r>
            <a:r>
              <a:rPr lang="en-US" altLang="en-US" sz="1800" baseline="30000" dirty="0"/>
              <a:t>1</a:t>
            </a:r>
            <a:r>
              <a:rPr lang="en-US" altLang="en-US" sz="1800" dirty="0"/>
              <a:t>Abednego Musau, 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Marya Plotkin, 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Kelly Curran, 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Jason Reed</a:t>
            </a:r>
          </a:p>
        </p:txBody>
      </p:sp>
      <p:pic>
        <p:nvPicPr>
          <p:cNvPr id="34820" name="Picture 5">
            <a:extLst>
              <a:ext uri="{FF2B5EF4-FFF2-40B4-BE49-F238E27FC236}">
                <a16:creationId xmlns:a16="http://schemas.microsoft.com/office/drawing/2014/main" id="{9247E413-8FBB-9E4D-800F-5F228E2134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851" y="491997"/>
            <a:ext cx="1291785" cy="72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">
            <a:extLst>
              <a:ext uri="{FF2B5EF4-FFF2-40B4-BE49-F238E27FC236}">
                <a16:creationId xmlns:a16="http://schemas.microsoft.com/office/drawing/2014/main" id="{88EC0BA1-3652-404B-935D-7F0F0ECC3A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0" b="22156"/>
          <a:stretch>
            <a:fillRect/>
          </a:stretch>
        </p:blipFill>
        <p:spPr bwMode="auto">
          <a:xfrm>
            <a:off x="10253139" y="491997"/>
            <a:ext cx="1119711" cy="72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>
            <a:extLst>
              <a:ext uri="{FF2B5EF4-FFF2-40B4-BE49-F238E27FC236}">
                <a16:creationId xmlns:a16="http://schemas.microsoft.com/office/drawing/2014/main" id="{4C86D8A7-34C6-3649-BD07-8D5D509C7B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93" b="20343"/>
          <a:stretch>
            <a:fillRect/>
          </a:stretch>
        </p:blipFill>
        <p:spPr bwMode="auto">
          <a:xfrm>
            <a:off x="6812280" y="5902781"/>
            <a:ext cx="4672214" cy="75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64B9E45-0AF2-C241-8C5F-652BB38CA589}"/>
              </a:ext>
            </a:extLst>
          </p:cNvPr>
          <p:cNvSpPr txBox="1">
            <a:spLocks/>
          </p:cNvSpPr>
          <p:nvPr/>
        </p:nvSpPr>
        <p:spPr bwMode="auto">
          <a:xfrm>
            <a:off x="4059936" y="4704271"/>
            <a:ext cx="7424558" cy="48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None/>
              <a:defRPr sz="1625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250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</a:rPr>
              <a:t>1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Jhpiego, Kenya  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Jhpiego, USA,  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</a:rPr>
              <a:t>3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John Hopkins Bloomberg School of Public Health</a:t>
            </a:r>
            <a:endParaRPr lang="en-US" altLang="en-US" sz="1400" kern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086694D-DCF6-E545-BED9-6F9E4984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4321" r="25964" b="23090"/>
          <a:stretch/>
        </p:blipFill>
        <p:spPr>
          <a:xfrm>
            <a:off x="10392" y="0"/>
            <a:ext cx="1217261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58CD084-2BAE-D442-9325-1B804AB077D8}"/>
              </a:ext>
            </a:extLst>
          </p:cNvPr>
          <p:cNvSpPr/>
          <p:nvPr/>
        </p:nvSpPr>
        <p:spPr>
          <a:xfrm>
            <a:off x="-1351214" y="558368"/>
            <a:ext cx="8148254" cy="814825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170104" y="6234247"/>
            <a:ext cx="861253" cy="290513"/>
          </a:xfrm>
        </p:spPr>
        <p:txBody>
          <a:bodyPr/>
          <a:lstStyle/>
          <a:p>
            <a:pPr>
              <a:defRPr/>
            </a:pPr>
            <a:fld id="{6D6888BF-5389-B24A-9A07-1F6D8FDD1111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C4034-0CDA-4E49-9040-3A6122BB8F59}"/>
              </a:ext>
            </a:extLst>
          </p:cNvPr>
          <p:cNvSpPr/>
          <p:nvPr/>
        </p:nvSpPr>
        <p:spPr>
          <a:xfrm>
            <a:off x="1479957" y="2909942"/>
            <a:ext cx="3569965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Behavior Stigma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7216ED-9FFA-224A-A4F9-48D41E4F1D32}"/>
              </a:ext>
            </a:extLst>
          </p:cNvPr>
          <p:cNvSpPr txBox="1">
            <a:spLocks/>
          </p:cNvSpPr>
          <p:nvPr/>
        </p:nvSpPr>
        <p:spPr bwMode="auto">
          <a:xfrm>
            <a:off x="-784570" y="7365305"/>
            <a:ext cx="2788340" cy="6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CCCCF7F-172D-A54C-AC09-DF2593EF0A15}"/>
              </a:ext>
            </a:extLst>
          </p:cNvPr>
          <p:cNvSpPr txBox="1">
            <a:spLocks/>
          </p:cNvSpPr>
          <p:nvPr/>
        </p:nvSpPr>
        <p:spPr bwMode="auto">
          <a:xfrm>
            <a:off x="7728086" y="7365305"/>
            <a:ext cx="3677478" cy="389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1DBEA76-B7FC-5041-A20F-964DB92A36D9}"/>
              </a:ext>
            </a:extLst>
          </p:cNvPr>
          <p:cNvSpPr txBox="1">
            <a:spLocks/>
          </p:cNvSpPr>
          <p:nvPr/>
        </p:nvSpPr>
        <p:spPr bwMode="auto">
          <a:xfrm>
            <a:off x="1472074" y="3600155"/>
            <a:ext cx="4190935" cy="27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kern="0" dirty="0"/>
              <a:t>“My mother told me I have taken those drugs because I want to be a prostitute, so that even if I sleep with men, I don’t get the disease…”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i="1" kern="0" dirty="0"/>
              <a:t>(22 year old, AGYW PrEP user)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4B96EF-E51C-434E-BC3B-2B016A296CEF}"/>
              </a:ext>
            </a:extLst>
          </p:cNvPr>
          <p:cNvSpPr/>
          <p:nvPr/>
        </p:nvSpPr>
        <p:spPr>
          <a:xfrm>
            <a:off x="655447" y="-2908947"/>
            <a:ext cx="5288153" cy="5288153"/>
          </a:xfrm>
          <a:prstGeom prst="ellipse">
            <a:avLst/>
          </a:prstGeom>
          <a:solidFill>
            <a:srgbClr val="027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D3FA1E-9E97-E14E-957C-ED7D85BC1112}"/>
              </a:ext>
            </a:extLst>
          </p:cNvPr>
          <p:cNvSpPr txBox="1">
            <a:spLocks/>
          </p:cNvSpPr>
          <p:nvPr/>
        </p:nvSpPr>
        <p:spPr bwMode="auto">
          <a:xfrm>
            <a:off x="877996" y="743408"/>
            <a:ext cx="484094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44265"/>
                </a:solidFill>
                <a:latin typeface="+mj-lt"/>
                <a:ea typeface="Avenir Black" charset="0"/>
                <a:cs typeface="Avenir Blac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44265"/>
                </a:solidFill>
                <a:latin typeface="Helvetica" pitchFamily="34" charset="0"/>
                <a:ea typeface="Avenir Black"/>
                <a:cs typeface="Avenir Black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44265"/>
                </a:solidFill>
                <a:latin typeface="Helvetica" pitchFamily="34" charset="0"/>
                <a:ea typeface="Avenir Black"/>
                <a:cs typeface="Avenir Black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44265"/>
                </a:solidFill>
                <a:latin typeface="Helvetica" pitchFamily="34" charset="0"/>
                <a:ea typeface="Avenir Black"/>
                <a:cs typeface="Avenir Black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44265"/>
                </a:solidFill>
                <a:latin typeface="Helvetica" pitchFamily="34" charset="0"/>
                <a:ea typeface="Avenir Black"/>
                <a:cs typeface="Avenir Black"/>
              </a:defRPr>
            </a:lvl5pPr>
            <a:lvl6pPr marL="371475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Helvetica" pitchFamily="34" charset="0"/>
              </a:defRPr>
            </a:lvl6pPr>
            <a:lvl7pPr marL="74295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Helvetica" pitchFamily="34" charset="0"/>
              </a:defRPr>
            </a:lvl7pPr>
            <a:lvl8pPr marL="1114425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Helvetica" pitchFamily="34" charset="0"/>
              </a:defRPr>
            </a:lvl8pPr>
            <a:lvl9pPr marL="14859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Types of Stigma</a:t>
            </a:r>
            <a:endParaRPr lang="en-US" kern="0" dirty="0">
              <a:solidFill>
                <a:schemeClr val="accent4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4D56666-799A-4646-B54C-F044D453B286}"/>
              </a:ext>
            </a:extLst>
          </p:cNvPr>
          <p:cNvSpPr/>
          <p:nvPr/>
        </p:nvSpPr>
        <p:spPr>
          <a:xfrm>
            <a:off x="576845" y="2798337"/>
            <a:ext cx="746430" cy="746430"/>
          </a:xfrm>
          <a:prstGeom prst="ellipse">
            <a:avLst/>
          </a:prstGeom>
          <a:solidFill>
            <a:srgbClr val="027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9EE921EF-81BB-4947-A68A-707DC34C0C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812796" y="5941636"/>
            <a:ext cx="863111" cy="5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Jilinde_Logo_FA.png">
            <a:extLst>
              <a:ext uri="{FF2B5EF4-FFF2-40B4-BE49-F238E27FC236}">
                <a16:creationId xmlns:a16="http://schemas.microsoft.com/office/drawing/2014/main" id="{A937C54F-2391-B34E-B3CC-0BC4FCB4F0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524" y="444077"/>
            <a:ext cx="1065383" cy="5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B75648-D6D4-D741-A392-B24E8109A79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45DDF-794F-204F-80D9-0F0606020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69" y="845288"/>
            <a:ext cx="11053871" cy="60127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A581C8C-11A4-444D-A46B-7AD96ECC28B9}"/>
              </a:ext>
            </a:extLst>
          </p:cNvPr>
          <p:cNvSpPr/>
          <p:nvPr/>
        </p:nvSpPr>
        <p:spPr>
          <a:xfrm>
            <a:off x="581869" y="-2921154"/>
            <a:ext cx="4511839" cy="4612794"/>
          </a:xfrm>
          <a:prstGeom prst="ellipse">
            <a:avLst/>
          </a:prstGeom>
          <a:noFill/>
          <a:ln w="22225">
            <a:solidFill>
              <a:srgbClr val="646EA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C22921-93A0-7E43-A3B4-EA1EA4CD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360" y="497238"/>
            <a:ext cx="3028859" cy="914400"/>
          </a:xfrm>
        </p:spPr>
        <p:txBody>
          <a:bodyPr/>
          <a:lstStyle/>
          <a:p>
            <a:r>
              <a:rPr lang="en-US" sz="3000" dirty="0">
                <a:solidFill>
                  <a:srgbClr val="646EA7"/>
                </a:solidFill>
              </a:rPr>
              <a:t>Sources of Stigma</a:t>
            </a:r>
          </a:p>
        </p:txBody>
      </p:sp>
      <p:pic>
        <p:nvPicPr>
          <p:cNvPr id="14" name="Picture 3" descr="Jilinde_Logo_FA.png">
            <a:extLst>
              <a:ext uri="{FF2B5EF4-FFF2-40B4-BE49-F238E27FC236}">
                <a16:creationId xmlns:a16="http://schemas.microsoft.com/office/drawing/2014/main" id="{DA58359A-0F02-FE4B-97EE-2FE786CBD7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112" y="6122953"/>
            <a:ext cx="854989" cy="49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AFD69810-8466-C042-A377-FB9AF52997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1176601" y="6114812"/>
            <a:ext cx="771559" cy="50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4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465D883-3868-F449-9A71-6D26291FA3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DC03F8-A332-AC4E-A534-26CFCF6F2463}"/>
              </a:ext>
            </a:extLst>
          </p:cNvPr>
          <p:cNvSpPr/>
          <p:nvPr/>
        </p:nvSpPr>
        <p:spPr>
          <a:xfrm>
            <a:off x="4350281" y="-304800"/>
            <a:ext cx="8199119" cy="8199119"/>
          </a:xfrm>
          <a:prstGeom prst="ellipse">
            <a:avLst/>
          </a:prstGeom>
          <a:solidFill>
            <a:srgbClr val="646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4BBF17-0CB3-5143-86E8-E8C9C2D1F4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25"/>
          <a:stretch/>
        </p:blipFill>
        <p:spPr>
          <a:xfrm>
            <a:off x="8670557" y="2998973"/>
            <a:ext cx="2961373" cy="385902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952F062-25E0-694A-A32E-439C620FE46A}"/>
              </a:ext>
            </a:extLst>
          </p:cNvPr>
          <p:cNvSpPr/>
          <p:nvPr/>
        </p:nvSpPr>
        <p:spPr>
          <a:xfrm>
            <a:off x="-461053" y="1661833"/>
            <a:ext cx="6177622" cy="6177622"/>
          </a:xfrm>
          <a:prstGeom prst="ellipse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9177" y="2237700"/>
            <a:ext cx="3290762" cy="361040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“If you go for a refill, you will wait for so long because some of the clinicians don’t want to see PrEP clients. When they hear that this is a PrEP client, they say, ‘Tell them to wait first’…”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i="1" dirty="0">
                <a:solidFill>
                  <a:schemeClr val="bg1"/>
                </a:solidFill>
              </a:rPr>
              <a:t>(24 year old, AGYW Peer Educator)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88631" y="6394862"/>
            <a:ext cx="861253" cy="290513"/>
          </a:xfrm>
        </p:spPr>
        <p:txBody>
          <a:bodyPr/>
          <a:lstStyle/>
          <a:p>
            <a:pPr>
              <a:defRPr/>
            </a:pPr>
            <a:fld id="{6D6888BF-5389-B24A-9A07-1F6D8FDD1111}" type="slidenum">
              <a:rPr lang="en-US" sz="800" b="0" smtClean="0"/>
              <a:pPr>
                <a:defRPr/>
              </a:pPr>
              <a:t>12</a:t>
            </a:fld>
            <a:endParaRPr lang="en-US" sz="8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928B3-6C23-E24E-89A3-B92BE7D91B8C}"/>
              </a:ext>
            </a:extLst>
          </p:cNvPr>
          <p:cNvSpPr/>
          <p:nvPr/>
        </p:nvSpPr>
        <p:spPr>
          <a:xfrm>
            <a:off x="7321744" y="1499562"/>
            <a:ext cx="2321469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Discrimination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1D889B-93EE-A643-8413-A54DA39AC8DF}"/>
              </a:ext>
            </a:extLst>
          </p:cNvPr>
          <p:cNvSpPr txBox="1">
            <a:spLocks/>
          </p:cNvSpPr>
          <p:nvPr/>
        </p:nvSpPr>
        <p:spPr bwMode="auto">
          <a:xfrm>
            <a:off x="996417" y="3509724"/>
            <a:ext cx="3209824" cy="317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</a:rPr>
              <a:t>“The reality is when the female sex workers come, if she is coming with an STI, you treat but with this attitude of, okay, it serves you right…” </a:t>
            </a:r>
          </a:p>
          <a:p>
            <a:pPr marL="0" indent="0">
              <a:buFont typeface="Wingdings" pitchFamily="2" charset="2"/>
              <a:buNone/>
            </a:pPr>
            <a:r>
              <a:rPr lang="en-US" sz="1800" i="1" kern="0" dirty="0">
                <a:solidFill>
                  <a:schemeClr val="bg2">
                    <a:lumMod val="50000"/>
                  </a:schemeClr>
                </a:solidFill>
              </a:rPr>
              <a:t>(41 year old, male clinician)</a:t>
            </a:r>
          </a:p>
          <a:p>
            <a:pPr marL="0" indent="0">
              <a:buFont typeface="Wingdings" pitchFamily="2" charset="2"/>
              <a:buNone/>
            </a:pPr>
            <a:endParaRPr lang="en-US" sz="1800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C4034-0CDA-4E49-9040-3A6122BB8F59}"/>
              </a:ext>
            </a:extLst>
          </p:cNvPr>
          <p:cNvSpPr/>
          <p:nvPr/>
        </p:nvSpPr>
        <p:spPr>
          <a:xfrm>
            <a:off x="1597057" y="2837153"/>
            <a:ext cx="1654620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Prejudice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7216ED-9FFA-224A-A4F9-48D41E4F1D32}"/>
              </a:ext>
            </a:extLst>
          </p:cNvPr>
          <p:cNvSpPr txBox="1">
            <a:spLocks/>
          </p:cNvSpPr>
          <p:nvPr/>
        </p:nvSpPr>
        <p:spPr bwMode="auto">
          <a:xfrm>
            <a:off x="-784570" y="7365305"/>
            <a:ext cx="2788340" cy="6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9FC927-2867-F945-AB61-5B9DC2F9FE19}"/>
              </a:ext>
            </a:extLst>
          </p:cNvPr>
          <p:cNvSpPr/>
          <p:nvPr/>
        </p:nvSpPr>
        <p:spPr>
          <a:xfrm>
            <a:off x="516085" y="-2011876"/>
            <a:ext cx="4526568" cy="4425508"/>
          </a:xfrm>
          <a:prstGeom prst="ellipse">
            <a:avLst/>
          </a:prstGeom>
          <a:noFill/>
          <a:ln w="22225">
            <a:solidFill>
              <a:srgbClr val="646EA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255" y="546550"/>
            <a:ext cx="3979715" cy="914400"/>
          </a:xfrm>
        </p:spPr>
        <p:txBody>
          <a:bodyPr/>
          <a:lstStyle/>
          <a:p>
            <a:r>
              <a:rPr lang="en-US" dirty="0">
                <a:solidFill>
                  <a:srgbClr val="646EA7"/>
                </a:solidFill>
              </a:rPr>
              <a:t>Expressions of Stigma  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98FB2D-D06A-3143-9746-CE4B2AECADC0}"/>
              </a:ext>
            </a:extLst>
          </p:cNvPr>
          <p:cNvSpPr/>
          <p:nvPr/>
        </p:nvSpPr>
        <p:spPr>
          <a:xfrm>
            <a:off x="737616" y="2636989"/>
            <a:ext cx="746430" cy="74643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F138733-8DC5-BC4E-B9B4-9DF035EB84C6}"/>
              </a:ext>
            </a:extLst>
          </p:cNvPr>
          <p:cNvSpPr/>
          <p:nvPr/>
        </p:nvSpPr>
        <p:spPr>
          <a:xfrm>
            <a:off x="6502959" y="1338870"/>
            <a:ext cx="746430" cy="7464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646EA7"/>
                </a:solidFill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98559-A21A-2545-BA4E-BD528C38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559" y="2799820"/>
            <a:ext cx="2818181" cy="40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465D883-3868-F449-9A71-6D26291FA3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DC03F8-A332-AC4E-A534-26CFCF6F2463}"/>
              </a:ext>
            </a:extLst>
          </p:cNvPr>
          <p:cNvSpPr/>
          <p:nvPr/>
        </p:nvSpPr>
        <p:spPr>
          <a:xfrm>
            <a:off x="5724344" y="1667941"/>
            <a:ext cx="6625677" cy="66256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52F062-25E0-694A-A32E-439C620FE46A}"/>
              </a:ext>
            </a:extLst>
          </p:cNvPr>
          <p:cNvSpPr/>
          <p:nvPr/>
        </p:nvSpPr>
        <p:spPr>
          <a:xfrm>
            <a:off x="-931781" y="0"/>
            <a:ext cx="7656575" cy="7656575"/>
          </a:xfrm>
          <a:prstGeom prst="ellipse">
            <a:avLst/>
          </a:prstGeom>
          <a:solidFill>
            <a:srgbClr val="FF8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6896" y="3743772"/>
            <a:ext cx="3315474" cy="269360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“When you go to the hospital to collect the drug and you meet someone  you know, they say… “So you take the HIV drugs,    so you have AIDS..”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i="1" dirty="0">
                <a:solidFill>
                  <a:schemeClr val="bg2">
                    <a:lumMod val="75000"/>
                  </a:schemeClr>
                </a:solidFill>
              </a:rPr>
              <a:t>(22 year old, AGYW, discontinued PrEP)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88631" y="6394862"/>
            <a:ext cx="861253" cy="290513"/>
          </a:xfrm>
        </p:spPr>
        <p:txBody>
          <a:bodyPr/>
          <a:lstStyle/>
          <a:p>
            <a:pPr>
              <a:defRPr/>
            </a:pPr>
            <a:fld id="{6D6888BF-5389-B24A-9A07-1F6D8FDD1111}" type="slidenum">
              <a:rPr lang="en-US" sz="800" b="0" smtClean="0"/>
              <a:pPr>
                <a:defRPr/>
              </a:pPr>
              <a:t>13</a:t>
            </a:fld>
            <a:endParaRPr lang="en-US" sz="8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928B3-6C23-E24E-89A3-B92BE7D91B8C}"/>
              </a:ext>
            </a:extLst>
          </p:cNvPr>
          <p:cNvSpPr/>
          <p:nvPr/>
        </p:nvSpPr>
        <p:spPr>
          <a:xfrm>
            <a:off x="9645024" y="3005634"/>
            <a:ext cx="153279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Labelling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1D889B-93EE-A643-8413-A54DA39AC8DF}"/>
              </a:ext>
            </a:extLst>
          </p:cNvPr>
          <p:cNvSpPr txBox="1">
            <a:spLocks/>
          </p:cNvSpPr>
          <p:nvPr/>
        </p:nvSpPr>
        <p:spPr bwMode="auto">
          <a:xfrm>
            <a:off x="2194560" y="2540676"/>
            <a:ext cx="3309449" cy="361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2000" kern="0" dirty="0">
                <a:solidFill>
                  <a:schemeClr val="bg1"/>
                </a:solidFill>
              </a:rPr>
              <a:t>“I’m really worried of this drug, PrEP, the children will become promiscuous. She will just be having sex with different men to get money...” </a:t>
            </a:r>
          </a:p>
          <a:p>
            <a:pPr marL="0" indent="0" algn="r">
              <a:spcAft>
                <a:spcPts val="1200"/>
              </a:spcAft>
              <a:buNone/>
            </a:pPr>
            <a:r>
              <a:rPr lang="en-US" sz="1800" b="1" i="1" kern="0" dirty="0">
                <a:solidFill>
                  <a:schemeClr val="bg1"/>
                </a:solidFill>
              </a:rPr>
              <a:t> </a:t>
            </a:r>
            <a:r>
              <a:rPr lang="en-US" sz="1800" i="1" kern="0" dirty="0">
                <a:solidFill>
                  <a:schemeClr val="bg1"/>
                </a:solidFill>
              </a:rPr>
              <a:t>(58 year old, parent of AGYW)</a:t>
            </a:r>
            <a:r>
              <a:rPr lang="en-US" sz="1800" b="1" i="1" kern="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C4034-0CDA-4E49-9040-3A6122BB8F59}"/>
              </a:ext>
            </a:extLst>
          </p:cNvPr>
          <p:cNvSpPr/>
          <p:nvPr/>
        </p:nvSpPr>
        <p:spPr>
          <a:xfrm>
            <a:off x="1693218" y="1777448"/>
            <a:ext cx="1947969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Stereotypes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7216ED-9FFA-224A-A4F9-48D41E4F1D32}"/>
              </a:ext>
            </a:extLst>
          </p:cNvPr>
          <p:cNvSpPr txBox="1">
            <a:spLocks/>
          </p:cNvSpPr>
          <p:nvPr/>
        </p:nvSpPr>
        <p:spPr bwMode="auto">
          <a:xfrm>
            <a:off x="-784570" y="7365305"/>
            <a:ext cx="2788340" cy="6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98FB2D-D06A-3143-9746-CE4B2AECADC0}"/>
              </a:ext>
            </a:extLst>
          </p:cNvPr>
          <p:cNvSpPr/>
          <p:nvPr/>
        </p:nvSpPr>
        <p:spPr>
          <a:xfrm>
            <a:off x="833777" y="1635065"/>
            <a:ext cx="746430" cy="7464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8B97"/>
                </a:solidFill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F138733-8DC5-BC4E-B9B4-9DF035EB84C6}"/>
              </a:ext>
            </a:extLst>
          </p:cNvPr>
          <p:cNvSpPr/>
          <p:nvPr/>
        </p:nvSpPr>
        <p:spPr>
          <a:xfrm>
            <a:off x="8807951" y="2844942"/>
            <a:ext cx="746430" cy="74643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9FC927-2867-F945-AB61-5B9DC2F9FE19}"/>
              </a:ext>
            </a:extLst>
          </p:cNvPr>
          <p:cNvSpPr/>
          <p:nvPr/>
        </p:nvSpPr>
        <p:spPr>
          <a:xfrm>
            <a:off x="6895414" y="-1924799"/>
            <a:ext cx="4526568" cy="4425508"/>
          </a:xfrm>
          <a:prstGeom prst="ellipse">
            <a:avLst/>
          </a:prstGeom>
          <a:noFill/>
          <a:ln w="22225">
            <a:solidFill>
              <a:srgbClr val="FF8B9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0051" y="546550"/>
            <a:ext cx="3979715" cy="914400"/>
          </a:xfrm>
        </p:spPr>
        <p:txBody>
          <a:bodyPr/>
          <a:lstStyle/>
          <a:p>
            <a:r>
              <a:rPr lang="en-US" dirty="0">
                <a:solidFill>
                  <a:srgbClr val="FF8B97"/>
                </a:solidFill>
              </a:rPr>
              <a:t>Expressions of Stigma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9062A-7E82-CF43-9575-37F75428B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60"/>
          <a:stretch/>
        </p:blipFill>
        <p:spPr>
          <a:xfrm>
            <a:off x="0" y="2785096"/>
            <a:ext cx="3551504" cy="4072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1AA0DC-A5C0-484D-B42B-437D228C51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901" y="4168650"/>
            <a:ext cx="2626807" cy="2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83E2C3E6-956E-A44C-90EB-A338CBCB70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8C267E-29E2-5D4C-8359-6E04EA8EC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8" t="12428" r="26032" b="5266"/>
          <a:stretch/>
        </p:blipFill>
        <p:spPr>
          <a:xfrm>
            <a:off x="4007229" y="0"/>
            <a:ext cx="8179649" cy="6869567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DF8C5B9-4A78-0A44-AB7C-371F7039D251}"/>
              </a:ext>
            </a:extLst>
          </p:cNvPr>
          <p:cNvSpPr/>
          <p:nvPr/>
        </p:nvSpPr>
        <p:spPr>
          <a:xfrm>
            <a:off x="-1098711" y="558368"/>
            <a:ext cx="8847094" cy="88470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85237" y="6209677"/>
            <a:ext cx="861253" cy="290513"/>
          </a:xfrm>
        </p:spPr>
        <p:txBody>
          <a:bodyPr/>
          <a:lstStyle/>
          <a:p>
            <a:pPr>
              <a:defRPr/>
            </a:pPr>
            <a:fld id="{6D6888BF-5389-B24A-9A07-1F6D8FDD1111}" type="slidenum">
              <a:rPr lang="en-US" sz="900" smtClean="0"/>
              <a:pPr>
                <a:defRPr/>
              </a:pPr>
              <a:t>14</a:t>
            </a:fld>
            <a:endParaRPr lang="en-US" sz="9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7216ED-9FFA-224A-A4F9-48D41E4F1D32}"/>
              </a:ext>
            </a:extLst>
          </p:cNvPr>
          <p:cNvSpPr txBox="1">
            <a:spLocks/>
          </p:cNvSpPr>
          <p:nvPr/>
        </p:nvSpPr>
        <p:spPr bwMode="auto">
          <a:xfrm>
            <a:off x="-784570" y="7365305"/>
            <a:ext cx="2788340" cy="6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50C174D-32F5-AB43-A340-5E85FBE73206}"/>
              </a:ext>
            </a:extLst>
          </p:cNvPr>
          <p:cNvSpPr/>
          <p:nvPr/>
        </p:nvSpPr>
        <p:spPr>
          <a:xfrm>
            <a:off x="655447" y="-3503334"/>
            <a:ext cx="5288153" cy="5288153"/>
          </a:xfrm>
          <a:prstGeom prst="ellipse">
            <a:avLst/>
          </a:prstGeom>
          <a:solidFill>
            <a:srgbClr val="EDA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258" y="106490"/>
            <a:ext cx="3301886" cy="14619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Client </a:t>
            </a:r>
            <a:r>
              <a:rPr lang="en-US" dirty="0" smtClean="0">
                <a:solidFill>
                  <a:schemeClr val="bg1"/>
                </a:solidFill>
              </a:rPr>
              <a:t>Outcomes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Stigma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F72256-71D7-2E45-B046-C2BBB7EF4062}"/>
              </a:ext>
            </a:extLst>
          </p:cNvPr>
          <p:cNvGrpSpPr/>
          <p:nvPr/>
        </p:nvGrpSpPr>
        <p:grpSpPr>
          <a:xfrm>
            <a:off x="779877" y="5096317"/>
            <a:ext cx="5169407" cy="634838"/>
            <a:chOff x="779877" y="5096317"/>
            <a:chExt cx="5169407" cy="6348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AC4034-0CDA-4E49-9040-3A6122BB8F59}"/>
                </a:ext>
              </a:extLst>
            </p:cNvPr>
            <p:cNvSpPr/>
            <p:nvPr/>
          </p:nvSpPr>
          <p:spPr>
            <a:xfrm>
              <a:off x="1597595" y="5219700"/>
              <a:ext cx="4351689" cy="46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/>
                <a:t>Shame &amp; reputational damage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B05B066-E04E-8D4E-928C-074E1278EB99}"/>
                </a:ext>
              </a:extLst>
            </p:cNvPr>
            <p:cNvSpPr/>
            <p:nvPr/>
          </p:nvSpPr>
          <p:spPr>
            <a:xfrm>
              <a:off x="779877" y="5096317"/>
              <a:ext cx="634838" cy="634838"/>
            </a:xfrm>
            <a:prstGeom prst="ellipse">
              <a:avLst/>
            </a:prstGeom>
            <a:solidFill>
              <a:srgbClr val="EDA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/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F8762D7-C0A4-B540-BDD6-92C5DB0C7705}"/>
              </a:ext>
            </a:extLst>
          </p:cNvPr>
          <p:cNvGrpSpPr/>
          <p:nvPr/>
        </p:nvGrpSpPr>
        <p:grpSpPr>
          <a:xfrm>
            <a:off x="779877" y="2954686"/>
            <a:ext cx="3227352" cy="634838"/>
            <a:chOff x="779877" y="2954686"/>
            <a:chExt cx="3227352" cy="63483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D09540-3D4D-1649-819D-B91CEDD3F101}"/>
                </a:ext>
              </a:extLst>
            </p:cNvPr>
            <p:cNvSpPr/>
            <p:nvPr/>
          </p:nvSpPr>
          <p:spPr>
            <a:xfrm>
              <a:off x="779877" y="2954686"/>
              <a:ext cx="634838" cy="634838"/>
            </a:xfrm>
            <a:prstGeom prst="ellipse">
              <a:avLst/>
            </a:prstGeom>
            <a:solidFill>
              <a:srgbClr val="EDA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/>
                <a:t>2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4102A82-A874-0C49-B596-1D41303C2182}"/>
                </a:ext>
              </a:extLst>
            </p:cNvPr>
            <p:cNvSpPr/>
            <p:nvPr/>
          </p:nvSpPr>
          <p:spPr>
            <a:xfrm>
              <a:off x="1597595" y="3102146"/>
              <a:ext cx="2409634" cy="46166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/>
                <a:t>Fear of rejection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3A9D27-1250-8B4D-9A38-353C27DD6C78}"/>
              </a:ext>
            </a:extLst>
          </p:cNvPr>
          <p:cNvGrpSpPr/>
          <p:nvPr/>
        </p:nvGrpSpPr>
        <p:grpSpPr>
          <a:xfrm>
            <a:off x="779877" y="3668563"/>
            <a:ext cx="4120225" cy="634838"/>
            <a:chOff x="779877" y="3668563"/>
            <a:chExt cx="4120225" cy="63483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9C36A4F-99B4-C545-AE3C-FD86C71C6557}"/>
                </a:ext>
              </a:extLst>
            </p:cNvPr>
            <p:cNvSpPr/>
            <p:nvPr/>
          </p:nvSpPr>
          <p:spPr>
            <a:xfrm>
              <a:off x="779877" y="3668563"/>
              <a:ext cx="634838" cy="634838"/>
            </a:xfrm>
            <a:prstGeom prst="ellipse">
              <a:avLst/>
            </a:prstGeom>
            <a:solidFill>
              <a:srgbClr val="EDA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/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6554E51-C97D-3241-A55A-C4814A1E30E1}"/>
                </a:ext>
              </a:extLst>
            </p:cNvPr>
            <p:cNvSpPr/>
            <p:nvPr/>
          </p:nvSpPr>
          <p:spPr>
            <a:xfrm>
              <a:off x="1597595" y="3778802"/>
              <a:ext cx="3302507" cy="46166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/>
                <a:t>Provider discrimination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5ED976-B259-3440-8805-5DDA1C88B23C}"/>
              </a:ext>
            </a:extLst>
          </p:cNvPr>
          <p:cNvGrpSpPr/>
          <p:nvPr/>
        </p:nvGrpSpPr>
        <p:grpSpPr>
          <a:xfrm>
            <a:off x="779877" y="4382440"/>
            <a:ext cx="3296282" cy="634838"/>
            <a:chOff x="779877" y="4382440"/>
            <a:chExt cx="3296282" cy="63483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A228A8B-884C-2F40-9390-095E27A17B3A}"/>
                </a:ext>
              </a:extLst>
            </p:cNvPr>
            <p:cNvSpPr/>
            <p:nvPr/>
          </p:nvSpPr>
          <p:spPr>
            <a:xfrm>
              <a:off x="779877" y="4382440"/>
              <a:ext cx="634838" cy="634838"/>
            </a:xfrm>
            <a:prstGeom prst="ellipse">
              <a:avLst/>
            </a:prstGeom>
            <a:solidFill>
              <a:srgbClr val="EDA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/>
                <a:t>4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0D8812B-876C-504F-9478-4CE6EE75C7E6}"/>
                </a:ext>
              </a:extLst>
            </p:cNvPr>
            <p:cNvSpPr/>
            <p:nvPr/>
          </p:nvSpPr>
          <p:spPr>
            <a:xfrm>
              <a:off x="1597595" y="4486946"/>
              <a:ext cx="2478564" cy="46166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/>
                <a:t>Loss of business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2DAA88-4484-DC4F-87B2-C68698354B65}"/>
              </a:ext>
            </a:extLst>
          </p:cNvPr>
          <p:cNvGrpSpPr/>
          <p:nvPr/>
        </p:nvGrpSpPr>
        <p:grpSpPr>
          <a:xfrm>
            <a:off x="779877" y="2238666"/>
            <a:ext cx="4375102" cy="634838"/>
            <a:chOff x="779877" y="2238666"/>
            <a:chExt cx="4375102" cy="63483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9DCFA1-D398-A64F-9909-5553D571334A}"/>
                </a:ext>
              </a:extLst>
            </p:cNvPr>
            <p:cNvSpPr/>
            <p:nvPr/>
          </p:nvSpPr>
          <p:spPr>
            <a:xfrm>
              <a:off x="779877" y="2238666"/>
              <a:ext cx="634838" cy="634838"/>
            </a:xfrm>
            <a:prstGeom prst="ellipse">
              <a:avLst/>
            </a:prstGeom>
            <a:solidFill>
              <a:srgbClr val="EDA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/>
                <a:t>1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C524E4-173E-DF4B-99B3-79C5E17B5821}"/>
                </a:ext>
              </a:extLst>
            </p:cNvPr>
            <p:cNvSpPr/>
            <p:nvPr/>
          </p:nvSpPr>
          <p:spPr>
            <a:xfrm>
              <a:off x="1597595" y="2364009"/>
              <a:ext cx="3557384" cy="46166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/>
                <a:t>Intimate partner violence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94ED31-78F1-6B4F-B828-2315EC6C1713}"/>
              </a:ext>
            </a:extLst>
          </p:cNvPr>
          <p:cNvGrpSpPr/>
          <p:nvPr/>
        </p:nvGrpSpPr>
        <p:grpSpPr>
          <a:xfrm>
            <a:off x="5598696" y="99527"/>
            <a:ext cx="7705071" cy="8470872"/>
            <a:chOff x="5598696" y="99527"/>
            <a:chExt cx="7705071" cy="8470872"/>
          </a:xfrm>
        </p:grpSpPr>
        <p:pic>
          <p:nvPicPr>
            <p:cNvPr id="49" name="Picture 5">
              <a:extLst>
                <a:ext uri="{FF2B5EF4-FFF2-40B4-BE49-F238E27FC236}">
                  <a16:creationId xmlns:a16="http://schemas.microsoft.com/office/drawing/2014/main" id="{E9FA2843-7FC4-924F-BD0A-B8AAA7DE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478" r="5978"/>
            <a:stretch/>
          </p:blipFill>
          <p:spPr bwMode="auto">
            <a:xfrm>
              <a:off x="5598696" y="99527"/>
              <a:ext cx="4358483" cy="435848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2663F21-06DC-7841-9C1F-9E06C05098D4}"/>
                </a:ext>
              </a:extLst>
            </p:cNvPr>
            <p:cNvSpPr/>
            <p:nvPr/>
          </p:nvSpPr>
          <p:spPr>
            <a:xfrm>
              <a:off x="7466910" y="2733542"/>
              <a:ext cx="5836857" cy="58368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01A2385-AB9D-594A-8FBF-BBCECD22A8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47217" y="3774788"/>
              <a:ext cx="2991431" cy="2128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77813" indent="-277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2D050"/>
                </a:buClr>
                <a:buFont typeface="Wingdings" pitchFamily="2" charset="2"/>
                <a:buChar char="§"/>
                <a:defRPr sz="2200" b="0" i="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03647" indent="-232172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000"/>
                </a:buClr>
                <a:buSzPct val="85000"/>
                <a:buFont typeface="Arial" charset="0"/>
                <a:buChar char="•"/>
                <a:defRPr sz="1900" b="0" i="0">
                  <a:solidFill>
                    <a:schemeClr val="tx1"/>
                  </a:solidFill>
                  <a:latin typeface="+mn-lt"/>
                  <a:ea typeface="Avenir Roman" charset="0"/>
                  <a:cs typeface="Avenir Roman" charset="0"/>
                </a:defRPr>
              </a:lvl2pPr>
              <a:lvl3pPr marL="928688" indent="-1857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+mn-lt"/>
                  <a:ea typeface="Avenir Book" charset="0"/>
                  <a:cs typeface="Avenir Book" charset="0"/>
                </a:defRPr>
              </a:lvl3pPr>
              <a:lvl4pPr marL="1300163" indent="-1857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Char char="•"/>
                <a:defRPr>
                  <a:solidFill>
                    <a:schemeClr val="tx1"/>
                  </a:solidFill>
                  <a:latin typeface="+mn-lt"/>
                  <a:ea typeface="Avenir Book" charset="0"/>
                  <a:cs typeface="Avenir Book" charset="0"/>
                </a:defRPr>
              </a:lvl4pPr>
              <a:lvl5pPr marL="1671638" indent="-1857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  <a:ea typeface="Avenir Book" charset="0"/>
                  <a:cs typeface="Avenir Book" charset="0"/>
                </a:defRPr>
              </a:lvl5pPr>
              <a:lvl6pPr marL="2043113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</a:defRPr>
              </a:lvl6pPr>
              <a:lvl7pPr marL="2414588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</a:defRPr>
              </a:lvl7pPr>
              <a:lvl8pPr marL="2786063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</a:defRPr>
              </a:lvl8pPr>
              <a:lvl9pPr marL="3157538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r">
                <a:spcAft>
                  <a:spcPts val="1200"/>
                </a:spcAft>
                <a:buNone/>
              </a:pPr>
              <a:r>
                <a:rPr lang="en-US" sz="2100" kern="0" dirty="0">
                  <a:solidFill>
                    <a:schemeClr val="bg1"/>
                  </a:solidFill>
                </a:rPr>
                <a:t>“I feared how I would tell the old man I was using </a:t>
              </a:r>
              <a:r>
                <a:rPr lang="en-US" sz="2100" kern="0" dirty="0" err="1">
                  <a:solidFill>
                    <a:schemeClr val="bg1"/>
                  </a:solidFill>
                </a:rPr>
                <a:t>PrEP</a:t>
              </a:r>
              <a:r>
                <a:rPr lang="en-US" sz="2100" kern="0" dirty="0">
                  <a:solidFill>
                    <a:schemeClr val="bg1"/>
                  </a:solidFill>
                </a:rPr>
                <a:t> because he would beat me.”</a:t>
              </a:r>
            </a:p>
            <a:p>
              <a:pPr marL="0" indent="0" algn="r">
                <a:spcAft>
                  <a:spcPts val="1200"/>
                </a:spcAft>
                <a:buNone/>
              </a:pPr>
              <a:r>
                <a:rPr lang="en-US" sz="1800" i="1" kern="0" dirty="0">
                  <a:solidFill>
                    <a:schemeClr val="bg1"/>
                  </a:solidFill>
                </a:rPr>
                <a:t>(23 </a:t>
              </a:r>
              <a:r>
                <a:rPr lang="en-US" sz="1800" i="1" kern="0" dirty="0" err="1">
                  <a:solidFill>
                    <a:schemeClr val="bg1"/>
                  </a:solidFill>
                </a:rPr>
                <a:t>yr</a:t>
              </a:r>
              <a:r>
                <a:rPr lang="en-US" sz="1800" i="1" kern="0" dirty="0">
                  <a:solidFill>
                    <a:schemeClr val="bg1"/>
                  </a:solidFill>
                </a:rPr>
                <a:t> old, AGYW        </a:t>
              </a:r>
              <a:r>
                <a:rPr lang="en-US" sz="1800" i="1" kern="0" dirty="0" err="1">
                  <a:solidFill>
                    <a:schemeClr val="bg1"/>
                  </a:solidFill>
                </a:rPr>
                <a:t>PrEP</a:t>
              </a:r>
              <a:r>
                <a:rPr lang="en-US" sz="1800" i="1" kern="0" dirty="0">
                  <a:solidFill>
                    <a:schemeClr val="bg1"/>
                  </a:solidFill>
                </a:rPr>
                <a:t> user)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8E809A-D32B-6446-B8A4-9D7CEC4809F6}"/>
              </a:ext>
            </a:extLst>
          </p:cNvPr>
          <p:cNvGrpSpPr/>
          <p:nvPr/>
        </p:nvGrpSpPr>
        <p:grpSpPr>
          <a:xfrm>
            <a:off x="5542682" y="-24142"/>
            <a:ext cx="7748029" cy="8594541"/>
            <a:chOff x="5544870" y="-18110"/>
            <a:chExt cx="7748029" cy="859454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7CFB98-9D73-C746-B7E3-21F662A0A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299" t="6124" r="16776" b="3990"/>
            <a:stretch/>
          </p:blipFill>
          <p:spPr>
            <a:xfrm>
              <a:off x="5544870" y="-18110"/>
              <a:ext cx="4476120" cy="4476120"/>
            </a:xfrm>
            <a:prstGeom prst="ellipse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9714FD9-9107-1B4B-9EEC-8248C6DA7FCB}"/>
                </a:ext>
              </a:extLst>
            </p:cNvPr>
            <p:cNvSpPr/>
            <p:nvPr/>
          </p:nvSpPr>
          <p:spPr>
            <a:xfrm>
              <a:off x="7456042" y="2739574"/>
              <a:ext cx="5836857" cy="5836857"/>
            </a:xfrm>
            <a:prstGeom prst="ellipse">
              <a:avLst/>
            </a:prstGeom>
            <a:solidFill>
              <a:srgbClr val="646E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36CB04E4-0E04-D340-80B8-63EEFB88E5D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76741" y="3563811"/>
              <a:ext cx="3017413" cy="3189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77813" indent="-277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2D050"/>
                </a:buClr>
                <a:buFont typeface="Wingdings" pitchFamily="2" charset="2"/>
                <a:buChar char="§"/>
                <a:defRPr sz="2200" b="0" i="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03647" indent="-232172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C000"/>
                </a:buClr>
                <a:buSzPct val="85000"/>
                <a:buFont typeface="Arial" charset="0"/>
                <a:buChar char="•"/>
                <a:defRPr sz="1900" b="0" i="0">
                  <a:solidFill>
                    <a:schemeClr val="tx1"/>
                  </a:solidFill>
                  <a:latin typeface="+mn-lt"/>
                  <a:ea typeface="Avenir Roman" charset="0"/>
                  <a:cs typeface="Avenir Roman" charset="0"/>
                </a:defRPr>
              </a:lvl2pPr>
              <a:lvl3pPr marL="928688" indent="-1857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+mn-lt"/>
                  <a:ea typeface="Avenir Book" charset="0"/>
                  <a:cs typeface="Avenir Book" charset="0"/>
                </a:defRPr>
              </a:lvl3pPr>
              <a:lvl4pPr marL="1300163" indent="-1857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Char char="•"/>
                <a:defRPr>
                  <a:solidFill>
                    <a:schemeClr val="tx1"/>
                  </a:solidFill>
                  <a:latin typeface="+mn-lt"/>
                  <a:ea typeface="Avenir Book" charset="0"/>
                  <a:cs typeface="Avenir Book" charset="0"/>
                </a:defRPr>
              </a:lvl4pPr>
              <a:lvl5pPr marL="1671638" indent="-1857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  <a:ea typeface="Avenir Book" charset="0"/>
                  <a:cs typeface="Avenir Book" charset="0"/>
                </a:defRPr>
              </a:lvl5pPr>
              <a:lvl6pPr marL="2043113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</a:defRPr>
              </a:lvl6pPr>
              <a:lvl7pPr marL="2414588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</a:defRPr>
              </a:lvl7pPr>
              <a:lvl8pPr marL="2786063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</a:defRPr>
              </a:lvl8pPr>
              <a:lvl9pPr marL="3157538" indent="-18573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718C3F"/>
                </a:buClr>
                <a:buSzPct val="90000"/>
                <a:buChar char="•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r">
                <a:spcAft>
                  <a:spcPts val="1200"/>
                </a:spcAft>
                <a:buNone/>
              </a:pPr>
              <a:r>
                <a:rPr lang="en-US" sz="2100" kern="0" dirty="0">
                  <a:solidFill>
                    <a:schemeClr val="bg1"/>
                  </a:solidFill>
                </a:rPr>
                <a:t>“I had this client who came to my place and my bottle of PrEP was on top of a table. Once he saw this, he dressed up and left the room…” </a:t>
              </a:r>
            </a:p>
            <a:p>
              <a:pPr marL="0" indent="0" algn="r">
                <a:spcAft>
                  <a:spcPts val="1200"/>
                </a:spcAft>
                <a:buNone/>
              </a:pPr>
              <a:r>
                <a:rPr lang="en-US" sz="1800" i="1" kern="0" dirty="0">
                  <a:solidFill>
                    <a:schemeClr val="bg1"/>
                  </a:solidFill>
                </a:rPr>
                <a:t>(24 year old, FSW         </a:t>
              </a:r>
              <a:r>
                <a:rPr lang="en-US" sz="1800" i="1" kern="0" dirty="0" err="1">
                  <a:solidFill>
                    <a:schemeClr val="bg1"/>
                  </a:solidFill>
                </a:rPr>
                <a:t>PrEP</a:t>
              </a:r>
              <a:r>
                <a:rPr lang="en-US" sz="1800" i="1" kern="0" dirty="0">
                  <a:solidFill>
                    <a:schemeClr val="bg1"/>
                  </a:solidFill>
                </a:rPr>
                <a:t> user)</a:t>
              </a:r>
            </a:p>
          </p:txBody>
        </p:sp>
      </p:grpSp>
      <p:pic>
        <p:nvPicPr>
          <p:cNvPr id="54" name="Picture 53" descr="Jilinde_Logo_FA.png">
            <a:extLst>
              <a:ext uri="{FF2B5EF4-FFF2-40B4-BE49-F238E27FC236}">
                <a16:creationId xmlns:a16="http://schemas.microsoft.com/office/drawing/2014/main" id="{E4D35402-2F0B-B246-ABC1-D60C07F23F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96" y="6009772"/>
            <a:ext cx="813947" cy="457375"/>
          </a:xfrm>
          <a:prstGeom prst="rect">
            <a:avLst/>
          </a:prstGeom>
          <a:effectLst/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E8571AE6-7F6A-3348-92D9-1724BFBDDE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781229" y="423798"/>
            <a:ext cx="863111" cy="5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55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465D883-3868-F449-9A71-6D26291FA3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DC03F8-A332-AC4E-A534-26CFCF6F2463}"/>
              </a:ext>
            </a:extLst>
          </p:cNvPr>
          <p:cNvSpPr/>
          <p:nvPr/>
        </p:nvSpPr>
        <p:spPr>
          <a:xfrm>
            <a:off x="4350281" y="-304800"/>
            <a:ext cx="8461248" cy="8461248"/>
          </a:xfrm>
          <a:prstGeom prst="ellipse">
            <a:avLst/>
          </a:prstGeom>
          <a:solidFill>
            <a:srgbClr val="646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52F062-25E0-694A-A32E-439C620FE46A}"/>
              </a:ext>
            </a:extLst>
          </p:cNvPr>
          <p:cNvSpPr/>
          <p:nvPr/>
        </p:nvSpPr>
        <p:spPr>
          <a:xfrm>
            <a:off x="-461053" y="1661833"/>
            <a:ext cx="6177622" cy="61776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CCDAFF">
                <a:alpha val="94902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0959" y="961546"/>
            <a:ext cx="3111566" cy="361040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“I stopped when we quarreled with my boyfriend. I had to stop in order to be at peace with him…”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i="1" dirty="0">
                <a:solidFill>
                  <a:schemeClr val="bg1"/>
                </a:solidFill>
              </a:rPr>
              <a:t>(22 year old, AGYW, discontinued PrEP)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88631" y="6394862"/>
            <a:ext cx="861253" cy="290513"/>
          </a:xfrm>
        </p:spPr>
        <p:txBody>
          <a:bodyPr/>
          <a:lstStyle/>
          <a:p>
            <a:pPr>
              <a:defRPr/>
            </a:pPr>
            <a:fld id="{6D6888BF-5389-B24A-9A07-1F6D8FDD1111}" type="slidenum">
              <a:rPr lang="en-US" sz="800" b="0" smtClean="0"/>
              <a:pPr>
                <a:defRPr/>
              </a:pPr>
              <a:t>15</a:t>
            </a:fld>
            <a:endParaRPr lang="en-US" sz="800" b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1D889B-93EE-A643-8413-A54DA39AC8DF}"/>
              </a:ext>
            </a:extLst>
          </p:cNvPr>
          <p:cNvSpPr txBox="1">
            <a:spLocks/>
          </p:cNvSpPr>
          <p:nvPr/>
        </p:nvSpPr>
        <p:spPr bwMode="auto">
          <a:xfrm>
            <a:off x="788520" y="4138102"/>
            <a:ext cx="2996465" cy="361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000" kern="0" dirty="0">
                <a:solidFill>
                  <a:schemeClr val="bg2">
                    <a:lumMod val="75000"/>
                  </a:schemeClr>
                </a:solidFill>
              </a:rPr>
              <a:t>“What made me to stop taking PrEP was my two friends who said that I was HIV positive…”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i="1" kern="0" dirty="0">
                <a:solidFill>
                  <a:schemeClr val="bg2">
                    <a:lumMod val="75000"/>
                  </a:schemeClr>
                </a:solidFill>
              </a:rPr>
              <a:t>(22 year old, FSW, discontinued PrEP)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C4034-0CDA-4E49-9040-3A6122BB8F59}"/>
              </a:ext>
            </a:extLst>
          </p:cNvPr>
          <p:cNvSpPr/>
          <p:nvPr/>
        </p:nvSpPr>
        <p:spPr>
          <a:xfrm>
            <a:off x="1419641" y="3060072"/>
            <a:ext cx="275322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Low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</a:rPr>
              <a:t>PrEP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 uptake &amp; continuation 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7216ED-9FFA-224A-A4F9-48D41E4F1D32}"/>
              </a:ext>
            </a:extLst>
          </p:cNvPr>
          <p:cNvSpPr txBox="1">
            <a:spLocks/>
          </p:cNvSpPr>
          <p:nvPr/>
        </p:nvSpPr>
        <p:spPr bwMode="auto">
          <a:xfrm>
            <a:off x="-784570" y="7365305"/>
            <a:ext cx="2788340" cy="6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9FC927-2867-F945-AB61-5B9DC2F9FE19}"/>
              </a:ext>
            </a:extLst>
          </p:cNvPr>
          <p:cNvSpPr/>
          <p:nvPr/>
        </p:nvSpPr>
        <p:spPr>
          <a:xfrm>
            <a:off x="516085" y="-2011876"/>
            <a:ext cx="4526568" cy="4425508"/>
          </a:xfrm>
          <a:prstGeom prst="ellipse">
            <a:avLst/>
          </a:prstGeom>
          <a:noFill/>
          <a:ln w="22225">
            <a:solidFill>
              <a:srgbClr val="646EA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70" y="93141"/>
            <a:ext cx="3979715" cy="1568692"/>
          </a:xfrm>
        </p:spPr>
        <p:txBody>
          <a:bodyPr/>
          <a:lstStyle/>
          <a:p>
            <a:r>
              <a:rPr lang="en-US" dirty="0">
                <a:solidFill>
                  <a:srgbClr val="646EA7"/>
                </a:solidFill>
              </a:rPr>
              <a:t>Programmatic </a:t>
            </a:r>
            <a:br>
              <a:rPr lang="en-US" dirty="0">
                <a:solidFill>
                  <a:srgbClr val="646EA7"/>
                </a:solidFill>
              </a:rPr>
            </a:br>
            <a:r>
              <a:rPr lang="en-US" dirty="0" smtClean="0">
                <a:solidFill>
                  <a:srgbClr val="646EA7"/>
                </a:solidFill>
              </a:rPr>
              <a:t>Impact </a:t>
            </a:r>
            <a:r>
              <a:rPr lang="en-US" dirty="0">
                <a:solidFill>
                  <a:srgbClr val="646EA7"/>
                </a:solidFill>
              </a:rPr>
              <a:t>of </a:t>
            </a:r>
            <a:r>
              <a:rPr lang="en-US" dirty="0" smtClean="0">
                <a:solidFill>
                  <a:srgbClr val="646EA7"/>
                </a:solidFill>
              </a:rPr>
              <a:t>Stigma</a:t>
            </a:r>
            <a:endParaRPr lang="en-US" dirty="0">
              <a:solidFill>
                <a:srgbClr val="646EA7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98FB2D-D06A-3143-9746-CE4B2AECADC0}"/>
              </a:ext>
            </a:extLst>
          </p:cNvPr>
          <p:cNvSpPr/>
          <p:nvPr/>
        </p:nvSpPr>
        <p:spPr>
          <a:xfrm>
            <a:off x="560199" y="3075054"/>
            <a:ext cx="746430" cy="74643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5E18F-1E42-EF44-A15A-608688712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514"/>
          <a:stretch/>
        </p:blipFill>
        <p:spPr>
          <a:xfrm flipH="1">
            <a:off x="3810000" y="2742426"/>
            <a:ext cx="2268038" cy="4115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9F4D6-6E1D-3E43-A2CC-99354BC89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97" t="6690" r="27154" b="14638"/>
          <a:stretch/>
        </p:blipFill>
        <p:spPr>
          <a:xfrm>
            <a:off x="7738190" y="2742426"/>
            <a:ext cx="5006080" cy="5006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3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263B03-396D-AA45-BAB5-C7205CFE8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6DE937-542A-7D4C-AE48-9F8E54EBC80A}"/>
              </a:ext>
            </a:extLst>
          </p:cNvPr>
          <p:cNvSpPr/>
          <p:nvPr/>
        </p:nvSpPr>
        <p:spPr>
          <a:xfrm>
            <a:off x="-1621536" y="-506214"/>
            <a:ext cx="12960096" cy="12960096"/>
          </a:xfrm>
          <a:prstGeom prst="ellipse">
            <a:avLst/>
          </a:prstGeom>
          <a:solidFill>
            <a:schemeClr val="bg1"/>
          </a:solidFill>
          <a:ln w="222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259" y="1542182"/>
            <a:ext cx="8742789" cy="4045056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Stigma was a major contributor to peoples’                             choices around initiation and continuation of PrEP;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Stigma around the product,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Stigma around clients’ behavior and identity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While stigma was manifested differently for diverse populations, it was described as a major barrier to both uptake and continuation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PrEP delivery programs should: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Prioritize interventions to address HIV related stigma                 at all levels, including sensitivity training for providers 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Intensify awareness creation efforts to norm PrEP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888BF-5389-B24A-9A07-1F6D8FDD1111}" type="slidenum">
              <a:rPr lang="en-US" sz="900" b="0" smtClean="0"/>
              <a:pPr>
                <a:defRPr/>
              </a:pPr>
              <a:t>16</a:t>
            </a:fld>
            <a:endParaRPr lang="en-US" sz="900" b="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079271-0DE4-0B41-89CE-411B4732C17D}"/>
              </a:ext>
            </a:extLst>
          </p:cNvPr>
          <p:cNvSpPr/>
          <p:nvPr/>
        </p:nvSpPr>
        <p:spPr>
          <a:xfrm>
            <a:off x="6880748" y="-2655995"/>
            <a:ext cx="4707748" cy="47077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22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5070" y="500529"/>
            <a:ext cx="3499104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  </a:t>
            </a:r>
          </a:p>
        </p:txBody>
      </p:sp>
      <p:pic>
        <p:nvPicPr>
          <p:cNvPr id="8" name="Picture 7" descr="Jilinde_Logo_FA.png">
            <a:extLst>
              <a:ext uri="{FF2B5EF4-FFF2-40B4-BE49-F238E27FC236}">
                <a16:creationId xmlns:a16="http://schemas.microsoft.com/office/drawing/2014/main" id="{90BDB6FA-E04F-224C-92D0-D18966C19A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73" y="5930603"/>
            <a:ext cx="1094875" cy="615235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62C9D-BFA5-504D-AC21-B0B4C23C0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725385" y="5979518"/>
            <a:ext cx="863111" cy="5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557311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60" b="13060"/>
          <a:stretch/>
        </p:blipFill>
        <p:spPr>
          <a:xfrm flipH="1">
            <a:off x="3913631" y="0"/>
            <a:ext cx="8278368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FE74E02-7B4F-9248-9D8B-0F52B61A03B6}"/>
              </a:ext>
            </a:extLst>
          </p:cNvPr>
          <p:cNvSpPr/>
          <p:nvPr/>
        </p:nvSpPr>
        <p:spPr>
          <a:xfrm>
            <a:off x="-877824" y="199614"/>
            <a:ext cx="10141290" cy="10141290"/>
          </a:xfrm>
          <a:prstGeom prst="ellipse">
            <a:avLst/>
          </a:prstGeom>
          <a:noFill/>
          <a:ln w="222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EC917C-4A9A-294E-9918-22909D543294}"/>
              </a:ext>
            </a:extLst>
          </p:cNvPr>
          <p:cNvSpPr/>
          <p:nvPr/>
        </p:nvSpPr>
        <p:spPr>
          <a:xfrm>
            <a:off x="604403" y="-3247550"/>
            <a:ext cx="5288153" cy="52881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555" y="458143"/>
            <a:ext cx="4603847" cy="814552"/>
          </a:xfrm>
        </p:spPr>
        <p:txBody>
          <a:bodyPr/>
          <a:lstStyle/>
          <a:p>
            <a:r>
              <a:rPr lang="en-US" sz="3000" kern="1200" dirty="0">
                <a:solidFill>
                  <a:schemeClr val="tx1"/>
                </a:solidFill>
                <a:latin typeface="+mj-lt"/>
                <a:ea typeface="Avenir Roman" charset="0"/>
                <a:cs typeface="Avenir Roman" charset="0"/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70" y="2470766"/>
            <a:ext cx="7463616" cy="347087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Bill </a:t>
            </a:r>
            <a:r>
              <a:rPr lang="en-US" sz="1800" dirty="0" smtClean="0"/>
              <a:t>&amp; Melinda </a:t>
            </a:r>
            <a:r>
              <a:rPr lang="en-US" sz="1800" dirty="0"/>
              <a:t>Gates Foundation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Jilinde Partners (Jhpiego, NASCOP, Avenir Health, PSK, ICRH-K)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National </a:t>
            </a:r>
            <a:r>
              <a:rPr lang="en-US" sz="1800" dirty="0" err="1"/>
              <a:t>PrEP</a:t>
            </a:r>
            <a:r>
              <a:rPr lang="en-US" sz="1800" dirty="0"/>
              <a:t> and Key Populations Technical Working Groups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Gilead Health Sciences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US President’s Emergency Plan for AIDS Relief (PEPFAR)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LINKAGES, GEMS and OPTIONS projects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Prevention Market Manager (AVAC &amp; CHAI)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Partners Scale Up Project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Ministry of Health and County governments in Kenya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1800" dirty="0"/>
              <a:t>Local Implementing Civil Society Organizations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  <a:buFont typeface="Arial" charset="0"/>
              <a:buChar char="•"/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  <a:buFont typeface="Arial" charset="0"/>
              <a:buChar char="•"/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46EA7"/>
              </a:buClr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24B27-0A7C-4795-9270-844020F4A88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05B75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305B75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2A13B892-563C-DF4C-8EA0-442B8061C9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812796" y="5941636"/>
            <a:ext cx="863111" cy="5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Jilinde_Logo_FA.png">
            <a:extLst>
              <a:ext uri="{FF2B5EF4-FFF2-40B4-BE49-F238E27FC236}">
                <a16:creationId xmlns:a16="http://schemas.microsoft.com/office/drawing/2014/main" id="{49625626-E207-2B40-B3E9-5C05529732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524" y="403279"/>
            <a:ext cx="1065383" cy="5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D3DA7A-7083-C542-B3E2-0576FC6E39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61" b="428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7516796-9FCB-9E46-90F0-D2AD42FB467D}"/>
              </a:ext>
            </a:extLst>
          </p:cNvPr>
          <p:cNvSpPr/>
          <p:nvPr/>
        </p:nvSpPr>
        <p:spPr>
          <a:xfrm>
            <a:off x="1779937" y="-1659696"/>
            <a:ext cx="9814496" cy="9814496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DBB578-92C3-2244-A4F2-D7B10B2D3DD7}"/>
              </a:ext>
            </a:extLst>
          </p:cNvPr>
          <p:cNvSpPr/>
          <p:nvPr/>
        </p:nvSpPr>
        <p:spPr>
          <a:xfrm>
            <a:off x="339408" y="4085433"/>
            <a:ext cx="5545137" cy="55451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CE9F67-BE90-774F-8802-AD96D005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992" y="5077780"/>
            <a:ext cx="2791968" cy="91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 conflict of interest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149CC-02B8-BC4A-AAF2-83A7F4A3A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35CA-2B5A-764A-9FAE-25C0B10568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2" name="Picture 11" descr="Jilinde_Logo_FA.png">
            <a:extLst>
              <a:ext uri="{FF2B5EF4-FFF2-40B4-BE49-F238E27FC236}">
                <a16:creationId xmlns:a16="http://schemas.microsoft.com/office/drawing/2014/main" id="{E008351F-83D6-8A4E-8CB4-3C4FC11BF8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08" y="286222"/>
            <a:ext cx="1169112" cy="656950"/>
          </a:xfrm>
          <a:prstGeom prst="rect">
            <a:avLst/>
          </a:prstGeom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FD425A6-BF4C-EC49-9FD6-639C50D30F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1002739" y="5979518"/>
            <a:ext cx="863111" cy="566320"/>
          </a:xfrm>
          <a:prstGeom prst="rect">
            <a:avLst/>
          </a:prstGeom>
          <a:noFill/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142ED3-F5DD-E649-93B7-0E592BC106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94" r="6408" b="11865"/>
          <a:stretch/>
        </p:blipFill>
        <p:spPr>
          <a:xfrm>
            <a:off x="0" y="0"/>
            <a:ext cx="12230087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9F6EEF-E334-F54D-84DC-7C386ED188DF}"/>
              </a:ext>
            </a:extLst>
          </p:cNvPr>
          <p:cNvSpPr/>
          <p:nvPr/>
        </p:nvSpPr>
        <p:spPr>
          <a:xfrm>
            <a:off x="-1517904" y="159265"/>
            <a:ext cx="11707671" cy="11707671"/>
          </a:xfrm>
          <a:prstGeom prst="ellipse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68140" y="6375039"/>
            <a:ext cx="2844800" cy="290513"/>
          </a:xfrm>
        </p:spPr>
        <p:txBody>
          <a:bodyPr/>
          <a:lstStyle/>
          <a:p>
            <a:fld id="{AA624B27-0A7C-4795-9270-844020F4A88D}" type="slidenum">
              <a:rPr lang="en-US" sz="800" smtClean="0">
                <a:solidFill>
                  <a:srgbClr val="305B75"/>
                </a:solidFill>
              </a:rPr>
              <a:pPr/>
              <a:t>3</a:t>
            </a:fld>
            <a:endParaRPr lang="en-US" sz="800" dirty="0">
              <a:solidFill>
                <a:srgbClr val="305B75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683C2A-496D-904C-808E-B42ED4CDFB02}"/>
              </a:ext>
            </a:extLst>
          </p:cNvPr>
          <p:cNvSpPr/>
          <p:nvPr/>
        </p:nvSpPr>
        <p:spPr>
          <a:xfrm>
            <a:off x="200144" y="-3600495"/>
            <a:ext cx="5545137" cy="5545137"/>
          </a:xfrm>
          <a:prstGeom prst="ellipse">
            <a:avLst/>
          </a:prstGeom>
          <a:solidFill>
            <a:srgbClr val="646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925" y="462972"/>
            <a:ext cx="3803573" cy="910968"/>
          </a:xfrm>
          <a:noFill/>
        </p:spPr>
        <p:txBody>
          <a:bodyPr lIns="0" rIns="0"/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9" name="Picture 8" descr="Jilinde_Logo_FA.png">
            <a:extLst>
              <a:ext uri="{FF2B5EF4-FFF2-40B4-BE49-F238E27FC236}">
                <a16:creationId xmlns:a16="http://schemas.microsoft.com/office/drawing/2014/main" id="{758A0145-D5B2-5C4B-90E9-7D4428F42B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462" y="5906793"/>
            <a:ext cx="1169112" cy="656950"/>
          </a:xfrm>
          <a:prstGeom prst="rect">
            <a:avLst/>
          </a:prstGeom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A6136E1-74D0-7545-899A-8949F0F37588}"/>
              </a:ext>
            </a:extLst>
          </p:cNvPr>
          <p:cNvSpPr txBox="1">
            <a:spLocks/>
          </p:cNvSpPr>
          <p:nvPr/>
        </p:nvSpPr>
        <p:spPr bwMode="auto">
          <a:xfrm>
            <a:off x="713438" y="2455104"/>
            <a:ext cx="8309404" cy="374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2000" kern="0" dirty="0" smtClean="0"/>
              <a:t>Kenya </a:t>
            </a:r>
            <a:r>
              <a:rPr lang="en-US" sz="2000" kern="0" dirty="0"/>
              <a:t>included PrEP in national guidelines </a:t>
            </a:r>
            <a:r>
              <a:rPr lang="en-US" sz="2000" kern="0" dirty="0" smtClean="0"/>
              <a:t>i</a:t>
            </a:r>
            <a:r>
              <a:rPr lang="en-US" sz="2000" kern="0" dirty="0" smtClean="0"/>
              <a:t>n </a:t>
            </a:r>
            <a:r>
              <a:rPr lang="en-US" sz="2000" kern="0" dirty="0"/>
              <a:t>July </a:t>
            </a:r>
            <a:r>
              <a:rPr lang="en-US" sz="2000" kern="0" dirty="0" smtClean="0"/>
              <a:t>2016 </a:t>
            </a:r>
            <a:endParaRPr lang="en-US" sz="2000" kern="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2000" kern="0" dirty="0" smtClean="0"/>
              <a:t>In May 2017, Kenya </a:t>
            </a:r>
            <a:r>
              <a:rPr lang="en-US" sz="2000" kern="0" dirty="0"/>
              <a:t>launched a national PrEP scale up </a:t>
            </a:r>
            <a:r>
              <a:rPr lang="en-US" sz="2000" kern="0" dirty="0" smtClean="0"/>
              <a:t>program </a:t>
            </a:r>
            <a:endParaRPr lang="en-US" sz="2000" kern="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2000" kern="0" dirty="0"/>
              <a:t>Uptake has been </a:t>
            </a:r>
            <a:r>
              <a:rPr lang="en-US" sz="2000" kern="0" dirty="0" smtClean="0"/>
              <a:t>progressive, but slow among some sub populations, and </a:t>
            </a:r>
            <a:r>
              <a:rPr lang="en-US" sz="2000" kern="0" dirty="0"/>
              <a:t>overall continuation rates consistently low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2000" kern="0" dirty="0" smtClean="0"/>
              <a:t>Stigma </a:t>
            </a:r>
            <a:r>
              <a:rPr lang="en-US" sz="2000" kern="0" dirty="0"/>
              <a:t>was documented as a substantial barrier during PrEP     clinical </a:t>
            </a:r>
            <a:r>
              <a:rPr lang="en-US" sz="2000" kern="0" dirty="0" smtClean="0"/>
              <a:t>trials and demonstration projects </a:t>
            </a:r>
            <a:endParaRPr lang="en-US" sz="2000" kern="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646EA7"/>
              </a:buClr>
            </a:pPr>
            <a:r>
              <a:rPr lang="en-US" sz="2000" kern="0" dirty="0"/>
              <a:t>We sought to understand how stigma towards PrEP use is experienced in routine service delivery, in order to improve            PrEP outcomes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BF913AE4-0D67-FE4E-86D3-796B8D8829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926463" y="331537"/>
            <a:ext cx="863111" cy="5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133E68A-7501-A34D-93DC-C6E8B4124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095"/>
          <a:stretch/>
        </p:blipFill>
        <p:spPr>
          <a:xfrm>
            <a:off x="4669416" y="1491916"/>
            <a:ext cx="7522583" cy="5366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B24D9D-54FC-F746-85E6-1D40B9A6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4338"/>
            <a:ext cx="12192000" cy="91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err="1">
                <a:solidFill>
                  <a:schemeClr val="tx1"/>
                </a:solidFill>
              </a:rPr>
              <a:t>Jilinde</a:t>
            </a:r>
            <a:r>
              <a:rPr lang="en-US" dirty="0">
                <a:solidFill>
                  <a:schemeClr val="tx1"/>
                </a:solidFill>
              </a:rPr>
              <a:t>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5496E-EC0E-9045-92E7-29462B5B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16" y="1849448"/>
            <a:ext cx="5506222" cy="186434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Four year project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that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seeks to demonstrate effective PrEP integration and delivery at scale, in low resource settings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Implemented in 10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out of 47 counties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 Kenya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PrEP provided through 93 sites to: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8869E-64A4-F842-90BC-BB8D7C9BB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31625" y="6248041"/>
            <a:ext cx="2844800" cy="290513"/>
          </a:xfrm>
        </p:spPr>
        <p:txBody>
          <a:bodyPr/>
          <a:lstStyle/>
          <a:p>
            <a:pPr>
              <a:defRPr/>
            </a:pPr>
            <a:fld id="{6D6888BF-5389-B24A-9A07-1F6D8FDD1111}" type="slidenum">
              <a:rPr lang="en-US" sz="900" b="0" smtClean="0"/>
              <a:pPr>
                <a:defRPr/>
              </a:pPr>
              <a:t>4</a:t>
            </a:fld>
            <a:endParaRPr lang="en-US" sz="9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4A58A-E07C-3848-A0AC-61604317A2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997" y="1319412"/>
            <a:ext cx="5497562" cy="5153965"/>
          </a:xfrm>
          <a:prstGeom prst="rect">
            <a:avLst/>
          </a:prstGeom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F76F22-D4F0-6943-95F8-01393DBC15E4}"/>
              </a:ext>
            </a:extLst>
          </p:cNvPr>
          <p:cNvGrpSpPr/>
          <p:nvPr/>
        </p:nvGrpSpPr>
        <p:grpSpPr>
          <a:xfrm>
            <a:off x="645853" y="3788766"/>
            <a:ext cx="5349947" cy="2257030"/>
            <a:chOff x="871665" y="3826284"/>
            <a:chExt cx="5349947" cy="22570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6C1C28-8AC7-1F41-A54E-7DBE60F43A72}"/>
                </a:ext>
              </a:extLst>
            </p:cNvPr>
            <p:cNvGrpSpPr/>
            <p:nvPr/>
          </p:nvGrpSpPr>
          <p:grpSpPr>
            <a:xfrm>
              <a:off x="871665" y="3826284"/>
              <a:ext cx="5349947" cy="2257030"/>
              <a:chOff x="975798" y="3986903"/>
              <a:chExt cx="5349947" cy="225703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D86A4C-011D-F941-AAD9-6C286B0B8A6D}"/>
                  </a:ext>
                </a:extLst>
              </p:cNvPr>
              <p:cNvSpPr/>
              <p:nvPr/>
            </p:nvSpPr>
            <p:spPr>
              <a:xfrm>
                <a:off x="5425989" y="5074382"/>
                <a:ext cx="835415" cy="64633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lvl="1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General population (GP)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02E8B9A-8FC3-054B-A131-115C69555D6B}"/>
                  </a:ext>
                </a:extLst>
              </p:cNvPr>
              <p:cNvSpPr/>
              <p:nvPr/>
            </p:nvSpPr>
            <p:spPr>
              <a:xfrm>
                <a:off x="1024801" y="4013287"/>
                <a:ext cx="964095" cy="964095"/>
              </a:xfrm>
              <a:prstGeom prst="ellipse">
                <a:avLst/>
              </a:prstGeom>
              <a:solidFill>
                <a:srgbClr val="EE61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F570910-55D0-5841-A2F2-BA83537B6ADE}"/>
                  </a:ext>
                </a:extLst>
              </p:cNvPr>
              <p:cNvSpPr/>
              <p:nvPr/>
            </p:nvSpPr>
            <p:spPr>
              <a:xfrm>
                <a:off x="2094938" y="4968301"/>
                <a:ext cx="964095" cy="964095"/>
              </a:xfrm>
              <a:prstGeom prst="ellipse">
                <a:avLst/>
              </a:prstGeom>
              <a:solidFill>
                <a:srgbClr val="26CA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3302295-D3F5-9241-AB30-3C47D52C06E3}"/>
                  </a:ext>
                </a:extLst>
              </p:cNvPr>
              <p:cNvSpPr/>
              <p:nvPr/>
            </p:nvSpPr>
            <p:spPr>
              <a:xfrm>
                <a:off x="3221376" y="4013287"/>
                <a:ext cx="964095" cy="964095"/>
              </a:xfrm>
              <a:prstGeom prst="ellipse">
                <a:avLst/>
              </a:prstGeom>
              <a:solidFill>
                <a:srgbClr val="9AD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5919B54-E8BD-5F4A-9175-7B21E0AEF928}"/>
                  </a:ext>
                </a:extLst>
              </p:cNvPr>
              <p:cNvSpPr/>
              <p:nvPr/>
            </p:nvSpPr>
            <p:spPr>
              <a:xfrm>
                <a:off x="4291513" y="4968301"/>
                <a:ext cx="964095" cy="964095"/>
              </a:xfrm>
              <a:prstGeom prst="ellipse">
                <a:avLst/>
              </a:prstGeom>
              <a:solidFill>
                <a:srgbClr val="646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357FD7B-3561-F54B-8CE7-4CF77FFC0F98}"/>
                  </a:ext>
                </a:extLst>
              </p:cNvPr>
              <p:cNvSpPr/>
              <p:nvPr/>
            </p:nvSpPr>
            <p:spPr>
              <a:xfrm>
                <a:off x="5361650" y="4013287"/>
                <a:ext cx="964095" cy="964095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1FE4072-0DF1-EB42-AEF9-470EF064AF21}"/>
                  </a:ext>
                </a:extLst>
              </p:cNvPr>
              <p:cNvSpPr/>
              <p:nvPr/>
            </p:nvSpPr>
            <p:spPr>
              <a:xfrm>
                <a:off x="975798" y="5074382"/>
                <a:ext cx="1062099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Female sex workers (FSW)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CB244B1-A472-EB41-ABB2-B68595C90863}"/>
                  </a:ext>
                </a:extLst>
              </p:cNvPr>
              <p:cNvSpPr/>
              <p:nvPr/>
            </p:nvSpPr>
            <p:spPr>
              <a:xfrm>
                <a:off x="2082652" y="3986903"/>
                <a:ext cx="1082423" cy="954107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lvl="1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Men who have sex with men (MSM)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C811601-8D63-384B-89FB-7D923022E8AB}"/>
                  </a:ext>
                </a:extLst>
              </p:cNvPr>
              <p:cNvSpPr/>
              <p:nvPr/>
            </p:nvSpPr>
            <p:spPr>
              <a:xfrm>
                <a:off x="3116074" y="5074382"/>
                <a:ext cx="113418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Adolescent girls &amp; young women (AGYW)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8A484-B349-BF48-A9A8-46957B1C655B}"/>
                  </a:ext>
                </a:extLst>
              </p:cNvPr>
              <p:cNvSpPr/>
              <p:nvPr/>
            </p:nvSpPr>
            <p:spPr>
              <a:xfrm>
                <a:off x="4129170" y="3986903"/>
                <a:ext cx="1232480" cy="954107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lvl="1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400" dirty="0" err="1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Sero</a:t>
                </a: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discordant couples     (SDC) 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288ABE-0887-994B-9394-20B7F8D6E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881" y="3958507"/>
              <a:ext cx="595103" cy="68436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495352-F7D7-984C-8C2C-127DF0861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3138" y="4975904"/>
              <a:ext cx="559427" cy="62764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5D675C-991E-3842-AC9A-4413BB014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1939" y="3986014"/>
              <a:ext cx="534702" cy="70897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78022AC-E116-9848-B28F-F74B2B0D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6519" y="4950268"/>
              <a:ext cx="575677" cy="63642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6AD7261-AA54-8546-BB53-E00C0822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5589" y="4008246"/>
              <a:ext cx="617902" cy="654507"/>
            </a:xfrm>
            <a:prstGeom prst="rect">
              <a:avLst/>
            </a:prstGeom>
          </p:spPr>
        </p:pic>
      </p:grpSp>
      <p:pic>
        <p:nvPicPr>
          <p:cNvPr id="31" name="Picture 8">
            <a:extLst>
              <a:ext uri="{FF2B5EF4-FFF2-40B4-BE49-F238E27FC236}">
                <a16:creationId xmlns:a16="http://schemas.microsoft.com/office/drawing/2014/main" id="{A68C513E-071B-F043-90CB-2A2CDCC666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719289" y="6124575"/>
            <a:ext cx="863111" cy="5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5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A91C7E-D4B4-F44A-B309-E88FA181C12F}"/>
              </a:ext>
            </a:extLst>
          </p:cNvPr>
          <p:cNvSpPr/>
          <p:nvPr/>
        </p:nvSpPr>
        <p:spPr>
          <a:xfrm>
            <a:off x="-44706" y="1"/>
            <a:ext cx="12236706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E3973-953F-DA45-BECF-D115889D9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07"/>
          <a:stretch/>
        </p:blipFill>
        <p:spPr>
          <a:xfrm>
            <a:off x="-44706" y="1"/>
            <a:ext cx="12224262" cy="68580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888BF-5389-B24A-9A07-1F6D8FDD1111}" type="slidenum">
              <a:rPr lang="en-US" sz="900" b="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63B74F-9252-5E48-AB2A-50EB5F8350CE}"/>
              </a:ext>
            </a:extLst>
          </p:cNvPr>
          <p:cNvSpPr/>
          <p:nvPr/>
        </p:nvSpPr>
        <p:spPr>
          <a:xfrm>
            <a:off x="-496361" y="-223956"/>
            <a:ext cx="12254713" cy="12369561"/>
          </a:xfrm>
          <a:prstGeom prst="ellipse">
            <a:avLst/>
          </a:prstGeom>
          <a:solidFill>
            <a:schemeClr val="accent4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D6B146-D13C-FF4D-848F-47596409B50D}"/>
              </a:ext>
            </a:extLst>
          </p:cNvPr>
          <p:cNvSpPr/>
          <p:nvPr/>
        </p:nvSpPr>
        <p:spPr>
          <a:xfrm>
            <a:off x="5936520" y="-3749039"/>
            <a:ext cx="5545137" cy="56343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8880" y="514291"/>
            <a:ext cx="4815840" cy="914400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151" y="2246848"/>
            <a:ext cx="8854808" cy="426110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bg1"/>
                </a:solidFill>
              </a:rPr>
              <a:t>A qualitative study associated with Jilinde programmatic </a:t>
            </a:r>
            <a:r>
              <a:rPr lang="en-US" sz="2000" dirty="0" smtClean="0">
                <a:solidFill>
                  <a:schemeClr val="bg1"/>
                </a:solidFill>
              </a:rPr>
              <a:t>scale-up           </a:t>
            </a:r>
            <a:r>
              <a:rPr lang="en-US" sz="2000" dirty="0">
                <a:solidFill>
                  <a:schemeClr val="bg1"/>
                </a:solidFill>
              </a:rPr>
              <a:t>was conducted between October 2017 - November 2018 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Clr>
                <a:schemeClr val="bg1">
                  <a:lumMod val="95000"/>
                </a:schemeClr>
              </a:buClr>
              <a:buSzPct val="92000"/>
            </a:pPr>
            <a:r>
              <a:rPr lang="en-US" sz="2000" dirty="0">
                <a:solidFill>
                  <a:schemeClr val="bg1"/>
                </a:solidFill>
              </a:rPr>
              <a:t>22 focus group discussions (FGD) and 30 in-depth interviews (IDIs)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bg1"/>
                </a:solidFill>
              </a:rPr>
              <a:t>Aim of the study was to understand barriers and facilitators to PrEP uptake and continuation 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bg1"/>
                </a:solidFill>
              </a:rPr>
              <a:t>Ethical approvals were obtained from Kenya Medical Research Institute (KEMRI) and Johns Hopkins Bloomberg School of Public Health (JHSPH), and each participant provided informed written consent 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bg1"/>
                </a:solidFill>
              </a:rPr>
              <a:t>We purposively sampled former, current and potential PrEP users (FSW, MSM, AGYW), parents and sexual partners of AGYW, peer educators, and PrEP health care providers 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bg1"/>
                </a:solidFill>
              </a:rPr>
              <a:t>We conducted thematic data analysis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13" descr="Jilinde_Logo_FA.png">
            <a:extLst>
              <a:ext uri="{FF2B5EF4-FFF2-40B4-BE49-F238E27FC236}">
                <a16:creationId xmlns:a16="http://schemas.microsoft.com/office/drawing/2014/main" id="{7D8CB624-E350-854B-821F-BA3BE5A8E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70" y="458143"/>
            <a:ext cx="1065383" cy="598662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3CF22D4-F027-0346-ADAE-A8FF44465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647100" y="5941636"/>
            <a:ext cx="863111" cy="5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1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5935D2-B404-E945-A58C-13E15125E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6504"/>
          <a:stretch/>
        </p:blipFill>
        <p:spPr>
          <a:xfrm>
            <a:off x="3419606" y="1465544"/>
            <a:ext cx="8772394" cy="5392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Socio-demographic Characteristics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7012025"/>
              </p:ext>
            </p:extLst>
          </p:nvPr>
        </p:nvGraphicFramePr>
        <p:xfrm>
          <a:off x="786433" y="2105192"/>
          <a:ext cx="10561984" cy="34120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265836">
                  <a:extLst>
                    <a:ext uri="{9D8B030D-6E8A-4147-A177-3AD203B41FA5}">
                      <a16:colId xmlns:a16="http://schemas.microsoft.com/office/drawing/2014/main" val="1359469499"/>
                    </a:ext>
                  </a:extLst>
                </a:gridCol>
                <a:gridCol w="2098716">
                  <a:extLst>
                    <a:ext uri="{9D8B030D-6E8A-4147-A177-3AD203B41FA5}">
                      <a16:colId xmlns:a16="http://schemas.microsoft.com/office/drawing/2014/main" val="2066663102"/>
                    </a:ext>
                  </a:extLst>
                </a:gridCol>
                <a:gridCol w="2098716">
                  <a:extLst>
                    <a:ext uri="{9D8B030D-6E8A-4147-A177-3AD203B41FA5}">
                      <a16:colId xmlns:a16="http://schemas.microsoft.com/office/drawing/2014/main" val="1532745577"/>
                    </a:ext>
                  </a:extLst>
                </a:gridCol>
                <a:gridCol w="2098716">
                  <a:extLst>
                    <a:ext uri="{9D8B030D-6E8A-4147-A177-3AD203B41FA5}">
                      <a16:colId xmlns:a16="http://schemas.microsoft.com/office/drawing/2014/main" val="11324582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Population Type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Participants </a:t>
                      </a:r>
                      <a:r>
                        <a:rPr lang="en-US" sz="1800" b="0" dirty="0"/>
                        <a:t>(n=22</a:t>
                      </a:r>
                      <a:r>
                        <a:rPr lang="en-US" sz="1800" b="0" kern="1200" dirty="0"/>
                        <a:t>7</a:t>
                      </a:r>
                      <a:r>
                        <a:rPr lang="en-US" sz="1800" b="0" dirty="0"/>
                        <a:t>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Mean</a:t>
                      </a:r>
                      <a:r>
                        <a:rPr lang="en-US" sz="1800" baseline="0" dirty="0"/>
                        <a:t> age    </a:t>
                      </a:r>
                      <a:r>
                        <a:rPr lang="en-US" sz="1800" b="0" baseline="0" dirty="0"/>
                        <a:t>(Years)</a:t>
                      </a:r>
                      <a:endParaRPr lang="en-US" sz="1800" b="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Sex 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80040153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MSM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36 (16%)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66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spc="-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05B7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All male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66436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FSW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28 (12%)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66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spc="-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31</a:t>
                      </a:r>
                    </a:p>
                  </a:txBody>
                  <a:tcPr marL="9525" marR="9525" marT="9525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305B7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All female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74968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AGYW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86 (38%)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spc="-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21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305B7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All female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11974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Parents of AGYW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12   (5%)  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53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spc="-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305B7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50% were male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91104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Male partners of AGYW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10   (4%)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66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spc="-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22</a:t>
                      </a:r>
                    </a:p>
                  </a:txBody>
                  <a:tcPr marL="9525" marR="9525" marT="9525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305B7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All male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3902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en-US" sz="1800" dirty="0"/>
                        <a:t>Health care providers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29 (13%)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53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spc="-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305B7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40% were male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79551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Peer </a:t>
                      </a:r>
                      <a:r>
                        <a:rPr lang="en-US" sz="1800" dirty="0"/>
                        <a:t>educators (FSW</a:t>
                      </a:r>
                      <a:r>
                        <a:rPr lang="en-US" sz="1800" baseline="0" dirty="0"/>
                        <a:t> &amp; AGYW)</a:t>
                      </a:r>
                      <a:endParaRPr lang="en-US" sz="1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26 (12%)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spc="-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05B75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All female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08437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888BF-5389-B24A-9A07-1F6D8FDD11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8C3AF63-C626-F548-95D3-3AB7013695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719289" y="6124575"/>
            <a:ext cx="863111" cy="5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6C3476-71E2-C14A-88CE-193B1D543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2BCFD-3F1C-7748-8CFA-FFFD30ECD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887"/>
            <a:ext cx="12192000" cy="66381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888BF-5389-B24A-9A07-1F6D8FDD11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BD0CEC-FE32-6648-B5CD-5FEC142A8B64}"/>
              </a:ext>
            </a:extLst>
          </p:cNvPr>
          <p:cNvSpPr/>
          <p:nvPr/>
        </p:nvSpPr>
        <p:spPr>
          <a:xfrm>
            <a:off x="356233" y="-2509410"/>
            <a:ext cx="4248029" cy="4153188"/>
          </a:xfrm>
          <a:prstGeom prst="ellipse">
            <a:avLst/>
          </a:prstGeom>
          <a:solidFill>
            <a:srgbClr val="C6DAF4"/>
          </a:solidFill>
          <a:ln w="222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11" y="428191"/>
            <a:ext cx="3268675" cy="914400"/>
          </a:xfrm>
        </p:spPr>
        <p:txBody>
          <a:bodyPr/>
          <a:lstStyle/>
          <a:p>
            <a:r>
              <a:rPr lang="en-US" sz="3000" dirty="0">
                <a:solidFill>
                  <a:srgbClr val="646EA7"/>
                </a:solidFill>
              </a:rPr>
              <a:t>Summary of Key Findings </a:t>
            </a:r>
          </a:p>
        </p:txBody>
      </p:sp>
      <p:pic>
        <p:nvPicPr>
          <p:cNvPr id="20" name="Picture 3" descr="Jilinde_Logo_FA.png">
            <a:extLst>
              <a:ext uri="{FF2B5EF4-FFF2-40B4-BE49-F238E27FC236}">
                <a16:creationId xmlns:a16="http://schemas.microsoft.com/office/drawing/2014/main" id="{5A5C7AB0-F496-204A-AB94-7E7FD96B6E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4103" y="371829"/>
            <a:ext cx="756065" cy="4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049187B-3BB0-FE44-9DCD-3065724CD4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1130770" y="6205538"/>
            <a:ext cx="6822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7AAEEDF-67D6-6D46-AB63-8EE6D5DCD2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1" t="5466" b="1846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07DBA0B0-6D7D-F84D-A4D8-01DD584BBB08}"/>
              </a:ext>
            </a:extLst>
          </p:cNvPr>
          <p:cNvSpPr/>
          <p:nvPr/>
        </p:nvSpPr>
        <p:spPr>
          <a:xfrm>
            <a:off x="-1192661" y="840861"/>
            <a:ext cx="7652125" cy="76521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215900" dist="50800" dir="189000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023" y="6352571"/>
            <a:ext cx="861253" cy="290513"/>
          </a:xfrm>
        </p:spPr>
        <p:txBody>
          <a:bodyPr/>
          <a:lstStyle/>
          <a:p>
            <a:pPr>
              <a:defRPr/>
            </a:pPr>
            <a:fld id="{6D6888BF-5389-B24A-9A07-1F6D8FDD1111}" type="slidenum">
              <a:rPr lang="en-US" sz="900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1D889B-93EE-A643-8413-A54DA39AC8DF}"/>
              </a:ext>
            </a:extLst>
          </p:cNvPr>
          <p:cNvSpPr txBox="1">
            <a:spLocks/>
          </p:cNvSpPr>
          <p:nvPr/>
        </p:nvSpPr>
        <p:spPr bwMode="auto">
          <a:xfrm>
            <a:off x="1065525" y="3646201"/>
            <a:ext cx="4279260" cy="361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“I have kept it a secret because </a:t>
            </a:r>
            <a:r>
              <a:rPr lang="en-US" sz="2000" kern="0" dirty="0">
                <a:solidFill>
                  <a:schemeClr val="bg2">
                    <a:lumMod val="50000"/>
                  </a:schemeClr>
                </a:solidFill>
              </a:rPr>
              <a:t>the bottle is similar to that of ARVs. Someone who doesn’t know about PrEP could think you have HIV…”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i="1" kern="0" dirty="0">
                <a:solidFill>
                  <a:schemeClr val="bg2">
                    <a:lumMod val="50000"/>
                  </a:schemeClr>
                </a:solidFill>
              </a:rPr>
              <a:t>(20 year old, AGYW PrEP user)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C4034-0CDA-4E49-9040-3A6122BB8F59}"/>
              </a:ext>
            </a:extLst>
          </p:cNvPr>
          <p:cNvSpPr/>
          <p:nvPr/>
        </p:nvSpPr>
        <p:spPr>
          <a:xfrm>
            <a:off x="1779925" y="2867879"/>
            <a:ext cx="2509020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Product stigma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7216ED-9FFA-224A-A4F9-48D41E4F1D32}"/>
              </a:ext>
            </a:extLst>
          </p:cNvPr>
          <p:cNvSpPr txBox="1">
            <a:spLocks/>
          </p:cNvSpPr>
          <p:nvPr/>
        </p:nvSpPr>
        <p:spPr bwMode="auto">
          <a:xfrm>
            <a:off x="-784570" y="7365305"/>
            <a:ext cx="2788340" cy="6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CCCCF7F-172D-A54C-AC09-DF2593EF0A15}"/>
              </a:ext>
            </a:extLst>
          </p:cNvPr>
          <p:cNvSpPr txBox="1">
            <a:spLocks/>
          </p:cNvSpPr>
          <p:nvPr/>
        </p:nvSpPr>
        <p:spPr bwMode="auto">
          <a:xfrm>
            <a:off x="7648573" y="7454876"/>
            <a:ext cx="3677478" cy="389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273ECD-1626-6E46-B08F-5B163F6302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2661" y="2316412"/>
            <a:ext cx="433011" cy="4036159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9957FE74-2BC3-4C4D-8F23-5703863B2362}"/>
              </a:ext>
            </a:extLst>
          </p:cNvPr>
          <p:cNvSpPr/>
          <p:nvPr/>
        </p:nvSpPr>
        <p:spPr>
          <a:xfrm>
            <a:off x="-6128" y="-2521557"/>
            <a:ext cx="4707748" cy="4707748"/>
          </a:xfrm>
          <a:prstGeom prst="ellipse">
            <a:avLst/>
          </a:prstGeom>
          <a:solidFill>
            <a:srgbClr val="A7B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31" y="656125"/>
            <a:ext cx="2976382" cy="914400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Types of Stigma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0499625-62FD-6C44-8849-46A1C921A846}"/>
              </a:ext>
            </a:extLst>
          </p:cNvPr>
          <p:cNvSpPr/>
          <p:nvPr/>
        </p:nvSpPr>
        <p:spPr>
          <a:xfrm>
            <a:off x="872713" y="2682570"/>
            <a:ext cx="746430" cy="74643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85E92C21-FCD7-8A48-9B26-E8D9DCCE52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812796" y="5941636"/>
            <a:ext cx="863111" cy="5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Jilinde_Logo_FA.png">
            <a:extLst>
              <a:ext uri="{FF2B5EF4-FFF2-40B4-BE49-F238E27FC236}">
                <a16:creationId xmlns:a16="http://schemas.microsoft.com/office/drawing/2014/main" id="{F7D08169-B807-1042-B846-CD2C930E7F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524" y="458143"/>
            <a:ext cx="1065383" cy="5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49E9C0F-7ADD-2748-BC88-119F8A6CB3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DC03F8-A332-AC4E-A534-26CFCF6F2463}"/>
              </a:ext>
            </a:extLst>
          </p:cNvPr>
          <p:cNvSpPr/>
          <p:nvPr/>
        </p:nvSpPr>
        <p:spPr>
          <a:xfrm>
            <a:off x="4847815" y="390383"/>
            <a:ext cx="7894319" cy="7894319"/>
          </a:xfrm>
          <a:prstGeom prst="ellipse">
            <a:avLst/>
          </a:prstGeom>
          <a:solidFill>
            <a:srgbClr val="26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52F062-25E0-694A-A32E-439C620FE46A}"/>
              </a:ext>
            </a:extLst>
          </p:cNvPr>
          <p:cNvSpPr/>
          <p:nvPr/>
        </p:nvSpPr>
        <p:spPr>
          <a:xfrm>
            <a:off x="-186733" y="1661833"/>
            <a:ext cx="6177622" cy="61776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4796" y="2096381"/>
            <a:ext cx="2592736" cy="361040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“MSM is seen as something bad, they take it as a curse. So when you are near them they reject you. They will be like </a:t>
            </a:r>
            <a:r>
              <a:rPr lang="en-US" sz="2000" dirty="0" err="1">
                <a:solidFill>
                  <a:schemeClr val="bg1"/>
                </a:solidFill>
              </a:rPr>
              <a:t>eeeh</a:t>
            </a:r>
            <a:r>
              <a:rPr lang="en-US" sz="2000" dirty="0">
                <a:solidFill>
                  <a:schemeClr val="bg1"/>
                </a:solidFill>
              </a:rPr>
              <a:t>… you are a male prostitute…”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i="1" dirty="0">
                <a:solidFill>
                  <a:schemeClr val="bg1"/>
                </a:solidFill>
              </a:rPr>
              <a:t>(20 year old, MSM PrEP user)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88631" y="6394862"/>
            <a:ext cx="861253" cy="290513"/>
          </a:xfrm>
        </p:spPr>
        <p:txBody>
          <a:bodyPr/>
          <a:lstStyle/>
          <a:p>
            <a:pPr>
              <a:defRPr/>
            </a:pPr>
            <a:fld id="{6D6888BF-5389-B24A-9A07-1F6D8FDD1111}" type="slidenum">
              <a:rPr lang="en-US" sz="800" b="0" smtClean="0"/>
              <a:pPr>
                <a:defRPr/>
              </a:pPr>
              <a:t>9</a:t>
            </a:fld>
            <a:endParaRPr lang="en-US" sz="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C4034-0CDA-4E49-9040-3A6122BB8F59}"/>
              </a:ext>
            </a:extLst>
          </p:cNvPr>
          <p:cNvSpPr/>
          <p:nvPr/>
        </p:nvSpPr>
        <p:spPr>
          <a:xfrm>
            <a:off x="1688497" y="2928593"/>
            <a:ext cx="235513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Identity stigma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7216ED-9FFA-224A-A4F9-48D41E4F1D32}"/>
              </a:ext>
            </a:extLst>
          </p:cNvPr>
          <p:cNvSpPr txBox="1">
            <a:spLocks/>
          </p:cNvSpPr>
          <p:nvPr/>
        </p:nvSpPr>
        <p:spPr bwMode="auto">
          <a:xfrm>
            <a:off x="-784570" y="7365305"/>
            <a:ext cx="2788340" cy="6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6F41F7-08E5-4A40-8F3D-7D04FC4D0D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4582" y="1903252"/>
            <a:ext cx="433011" cy="403615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B9FC927-2867-F945-AB61-5B9DC2F9FE19}"/>
              </a:ext>
            </a:extLst>
          </p:cNvPr>
          <p:cNvSpPr/>
          <p:nvPr/>
        </p:nvSpPr>
        <p:spPr>
          <a:xfrm>
            <a:off x="516085" y="-2011876"/>
            <a:ext cx="4526568" cy="4425508"/>
          </a:xfrm>
          <a:prstGeom prst="ellipse">
            <a:avLst/>
          </a:prstGeom>
          <a:noFill/>
          <a:ln w="22225">
            <a:solidFill>
              <a:srgbClr val="26CAD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511" y="524076"/>
            <a:ext cx="3979715" cy="914400"/>
          </a:xfrm>
        </p:spPr>
        <p:txBody>
          <a:bodyPr/>
          <a:lstStyle/>
          <a:p>
            <a:r>
              <a:rPr lang="en-US" dirty="0">
                <a:solidFill>
                  <a:srgbClr val="26CAD3"/>
                </a:solidFill>
              </a:rPr>
              <a:t>Types of Stigma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98FB2D-D06A-3143-9746-CE4B2AECADC0}"/>
              </a:ext>
            </a:extLst>
          </p:cNvPr>
          <p:cNvSpPr/>
          <p:nvPr/>
        </p:nvSpPr>
        <p:spPr>
          <a:xfrm>
            <a:off x="829056" y="2728429"/>
            <a:ext cx="746430" cy="74643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38056CB-10AF-9946-828F-879CF7A26D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31"/>
          <a:stretch/>
        </p:blipFill>
        <p:spPr>
          <a:xfrm>
            <a:off x="3448388" y="2636989"/>
            <a:ext cx="3028600" cy="423346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1D889B-93EE-A643-8413-A54DA39AC8DF}"/>
              </a:ext>
            </a:extLst>
          </p:cNvPr>
          <p:cNvSpPr txBox="1">
            <a:spLocks/>
          </p:cNvSpPr>
          <p:nvPr/>
        </p:nvSpPr>
        <p:spPr bwMode="auto">
          <a:xfrm>
            <a:off x="1087856" y="3601164"/>
            <a:ext cx="2955773" cy="265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7813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2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03647" indent="-2321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Arial" charset="0"/>
              <a:buChar char="•"/>
              <a:defRPr sz="1900" b="0" i="0">
                <a:solidFill>
                  <a:schemeClr val="tx1"/>
                </a:solidFill>
                <a:latin typeface="+mn-lt"/>
                <a:ea typeface="Avenir Roman" charset="0"/>
                <a:cs typeface="Avenir Roman" charset="0"/>
              </a:defRPr>
            </a:lvl2pPr>
            <a:lvl3pPr marL="92868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300163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16716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  <a:lvl6pPr marL="20431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41458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78606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157538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8C3F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000" kern="0" dirty="0">
                <a:solidFill>
                  <a:schemeClr val="bg2">
                    <a:lumMod val="75000"/>
                  </a:schemeClr>
                </a:solidFill>
              </a:rPr>
              <a:t>“For male sex workers and MSM, you feel you are serving people you despise. Who          wants to deal with  these people?”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i="1" dirty="0">
                <a:solidFill>
                  <a:schemeClr val="bg2">
                    <a:lumMod val="75000"/>
                  </a:schemeClr>
                </a:solidFill>
              </a:rPr>
              <a:t>(33 year old, female clinician)</a:t>
            </a:r>
            <a:endParaRPr lang="en-US" sz="1800" i="1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ABD0CC8-296D-144B-B2BA-3605E5FB94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073"/>
          <a:stretch/>
        </p:blipFill>
        <p:spPr>
          <a:xfrm>
            <a:off x="9747483" y="2212848"/>
            <a:ext cx="2253979" cy="4645152"/>
          </a:xfrm>
          <a:prstGeom prst="rect">
            <a:avLst/>
          </a:prstGeom>
        </p:spPr>
      </p:pic>
      <p:pic>
        <p:nvPicPr>
          <p:cNvPr id="31" name="Picture 30" descr="Jilinde_Logo_FA.png">
            <a:extLst>
              <a:ext uri="{FF2B5EF4-FFF2-40B4-BE49-F238E27FC236}">
                <a16:creationId xmlns:a16="http://schemas.microsoft.com/office/drawing/2014/main" id="{366E8349-1CB3-A149-83A4-D41A776EC1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223" y="390383"/>
            <a:ext cx="915591" cy="514491"/>
          </a:xfrm>
          <a:prstGeom prst="rect">
            <a:avLst/>
          </a:prstGeom>
          <a:effectLst/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5E76AA55-7001-F040-AD82-7F27879C53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6"/>
          <a:stretch>
            <a:fillRect/>
          </a:stretch>
        </p:blipFill>
        <p:spPr bwMode="auto">
          <a:xfrm>
            <a:off x="10838704" y="5979518"/>
            <a:ext cx="863111" cy="566320"/>
          </a:xfrm>
          <a:prstGeom prst="rect">
            <a:avLst/>
          </a:prstGeom>
          <a:noFill/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8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1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5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Jhpiego_external">
  <a:themeElements>
    <a:clrScheme name="Jhpiego_external 13">
      <a:dk1>
        <a:srgbClr val="305B75"/>
      </a:dk1>
      <a:lt1>
        <a:srgbClr val="FFFFFF"/>
      </a:lt1>
      <a:dk2>
        <a:srgbClr val="FFFFFF"/>
      </a:dk2>
      <a:lt2>
        <a:srgbClr val="808080"/>
      </a:lt2>
      <a:accent1>
        <a:srgbClr val="E9804F"/>
      </a:accent1>
      <a:accent2>
        <a:srgbClr val="61B1E3"/>
      </a:accent2>
      <a:accent3>
        <a:srgbClr val="FFFFFF"/>
      </a:accent3>
      <a:accent4>
        <a:srgbClr val="274C63"/>
      </a:accent4>
      <a:accent5>
        <a:srgbClr val="F2C0B2"/>
      </a:accent5>
      <a:accent6>
        <a:srgbClr val="57A0CE"/>
      </a:accent6>
      <a:hlink>
        <a:srgbClr val="9B5A97"/>
      </a:hlink>
      <a:folHlink>
        <a:srgbClr val="99C525"/>
      </a:folHlink>
    </a:clrScheme>
    <a:fontScheme name="Jhpiego_external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hpiego_ex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piego_ex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piego_external 13">
        <a:dk1>
          <a:srgbClr val="305B75"/>
        </a:dk1>
        <a:lt1>
          <a:srgbClr val="FFFFFF"/>
        </a:lt1>
        <a:dk2>
          <a:srgbClr val="FFFFFF"/>
        </a:dk2>
        <a:lt2>
          <a:srgbClr val="808080"/>
        </a:lt2>
        <a:accent1>
          <a:srgbClr val="E9804F"/>
        </a:accent1>
        <a:accent2>
          <a:srgbClr val="61B1E3"/>
        </a:accent2>
        <a:accent3>
          <a:srgbClr val="FFFFFF"/>
        </a:accent3>
        <a:accent4>
          <a:srgbClr val="274C63"/>
        </a:accent4>
        <a:accent5>
          <a:srgbClr val="F2C0B2"/>
        </a:accent5>
        <a:accent6>
          <a:srgbClr val="57A0CE"/>
        </a:accent6>
        <a:hlink>
          <a:srgbClr val="9B5A97"/>
        </a:hlink>
        <a:folHlink>
          <a:srgbClr val="99C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25937</TotalTime>
  <Words>1123</Words>
  <Application>Microsoft Office PowerPoint</Application>
  <PresentationFormat>Widescreen</PresentationFormat>
  <Paragraphs>160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17</vt:i4>
      </vt:variant>
    </vt:vector>
  </HeadingPairs>
  <TitlesOfParts>
    <vt:vector size="49" baseType="lpstr">
      <vt:lpstr>Arial</vt:lpstr>
      <vt:lpstr>Avenir Black</vt:lpstr>
      <vt:lpstr>Avenir Book</vt:lpstr>
      <vt:lpstr>Avenir Heavy</vt:lpstr>
      <vt:lpstr>Avenir Medium</vt:lpstr>
      <vt:lpstr>Avenir Roman</vt:lpstr>
      <vt:lpstr>Calibri</vt:lpstr>
      <vt:lpstr>Helvetica</vt:lpstr>
      <vt:lpstr>Montserrat Semi Bold</vt:lpstr>
      <vt:lpstr>Source Sans Pro</vt:lpstr>
      <vt:lpstr>Source Sans Pro Regular</vt:lpstr>
      <vt:lpstr>Times New Roman</vt:lpstr>
      <vt:lpstr>Wingdings</vt:lpstr>
      <vt:lpstr>2_Jhpiego_external</vt:lpstr>
      <vt:lpstr>4_Jhpiego_external</vt:lpstr>
      <vt:lpstr>Jhpiego_external</vt:lpstr>
      <vt:lpstr>1_Jhpiego_external</vt:lpstr>
      <vt:lpstr>3_Jhpiego_external</vt:lpstr>
      <vt:lpstr>5_Jhpiego_external</vt:lpstr>
      <vt:lpstr>6_Jhpiego_external</vt:lpstr>
      <vt:lpstr>7_Jhpiego_external</vt:lpstr>
      <vt:lpstr>8_Jhpiego_external</vt:lpstr>
      <vt:lpstr>9_Jhpiego_external</vt:lpstr>
      <vt:lpstr>10_Jhpiego_external</vt:lpstr>
      <vt:lpstr>11_Jhpiego_external</vt:lpstr>
      <vt:lpstr>12_Jhpiego_external</vt:lpstr>
      <vt:lpstr>13_Jhpiego_external</vt:lpstr>
      <vt:lpstr>14_Jhpiego_external</vt:lpstr>
      <vt:lpstr>71_Jhpiego_external</vt:lpstr>
      <vt:lpstr>15_Jhpiego_external</vt:lpstr>
      <vt:lpstr>55_Jhpiego_external</vt:lpstr>
      <vt:lpstr>16_Jhpiego_external</vt:lpstr>
      <vt:lpstr>Manifestations of Stigma in the Context of a National Oral Pre-exposure Prophylaxis Scale-up Program in Kenya </vt:lpstr>
      <vt:lpstr>No conflict of interest</vt:lpstr>
      <vt:lpstr>Introduction</vt:lpstr>
      <vt:lpstr>The Jilinde Project</vt:lpstr>
      <vt:lpstr>Methods</vt:lpstr>
      <vt:lpstr>Socio-demographic Characteristics </vt:lpstr>
      <vt:lpstr>Summary of Key Findings </vt:lpstr>
      <vt:lpstr>Types of Stigma</vt:lpstr>
      <vt:lpstr>Types of Stigma</vt:lpstr>
      <vt:lpstr>PowerPoint Presentation</vt:lpstr>
      <vt:lpstr>Sources of Stigma</vt:lpstr>
      <vt:lpstr>Expressions of Stigma   </vt:lpstr>
      <vt:lpstr>Expressions of Stigma   </vt:lpstr>
      <vt:lpstr>Client Outcomes of Stigma</vt:lpstr>
      <vt:lpstr>Programmatic  Impact of Stigma</vt:lpstr>
      <vt:lpstr>Conclusion  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Mid-Course Corrections Workshop 2018: Recommendations</dc:title>
  <dc:creator>Patricia Ong'wen</dc:creator>
  <cp:lastModifiedBy>Daniel Were</cp:lastModifiedBy>
  <cp:revision>1588</cp:revision>
  <dcterms:created xsi:type="dcterms:W3CDTF">2018-07-12T20:22:28Z</dcterms:created>
  <dcterms:modified xsi:type="dcterms:W3CDTF">2019-07-22T17:37:50Z</dcterms:modified>
</cp:coreProperties>
</file>